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310" r:id="rId11"/>
    <p:sldId id="311" r:id="rId12"/>
    <p:sldId id="312" r:id="rId13"/>
    <p:sldId id="266" r:id="rId14"/>
    <p:sldId id="268" r:id="rId15"/>
    <p:sldId id="313" r:id="rId16"/>
    <p:sldId id="314" r:id="rId17"/>
    <p:sldId id="315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316" r:id="rId29"/>
    <p:sldId id="317" r:id="rId30"/>
    <p:sldId id="318" r:id="rId31"/>
    <p:sldId id="319" r:id="rId32"/>
    <p:sldId id="279" r:id="rId33"/>
    <p:sldId id="280" r:id="rId34"/>
    <p:sldId id="320" r:id="rId35"/>
    <p:sldId id="321" r:id="rId36"/>
    <p:sldId id="281" r:id="rId37"/>
    <p:sldId id="282" r:id="rId38"/>
    <p:sldId id="322" r:id="rId39"/>
    <p:sldId id="283" r:id="rId40"/>
    <p:sldId id="284" r:id="rId41"/>
    <p:sldId id="285" r:id="rId42"/>
    <p:sldId id="286" r:id="rId43"/>
    <p:sldId id="287" r:id="rId44"/>
    <p:sldId id="288" r:id="rId45"/>
    <p:sldId id="290" r:id="rId46"/>
    <p:sldId id="292" r:id="rId47"/>
    <p:sldId id="293" r:id="rId48"/>
    <p:sldId id="294" r:id="rId49"/>
    <p:sldId id="295" r:id="rId50"/>
    <p:sldId id="296" r:id="rId51"/>
    <p:sldId id="297" r:id="rId52"/>
    <p:sldId id="298" r:id="rId53"/>
    <p:sldId id="299" r:id="rId54"/>
    <p:sldId id="301" r:id="rId55"/>
    <p:sldId id="302" r:id="rId56"/>
    <p:sldId id="306" r:id="rId57"/>
    <p:sldId id="307" r:id="rId58"/>
    <p:sldId id="308" r:id="rId59"/>
    <p:sldId id="309" r:id="rId60"/>
    <p:sldId id="323" r:id="rId6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3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9219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9220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21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22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23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24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225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6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2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2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229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230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231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12C6C00-ABD3-4A10-90B5-21C482D476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953DE9F-2FC9-48B1-AE6E-4F98CAEF7CE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4530E2C-3874-4E97-AF45-11CD9B4B660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0452F95-A8D4-4315-8A13-28D7388835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19D9F86-4072-4EF7-AFE1-19D071A60EC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D222275-89B1-4740-A34C-918AFFF2804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05E7C4-A7B3-44EE-B789-69FBC485B05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176538-C7B5-4653-BDF8-1EC2FCCEB44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87DC296-8B86-431C-AE6C-A045D7053FB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CB4CA2-6E12-4D83-AFDC-467D9A1BDE2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C82CDB0-28C2-4560-80F3-F0C97DA575E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174860-1DB2-4BB0-977A-6739D184225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89803576-9692-4A03-8262-A0D7999F2AF8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8197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19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0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0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20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82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../../../../Ivanka%20Zelen's%20Documents/w/index.php?title=Purinska_baza&amp;action=edit" TargetMode="External"/><Relationship Id="rId13" Type="http://schemas.openxmlformats.org/officeDocument/2006/relationships/hyperlink" Target="../../../../Ivanka%20Zelen's%20Documents/wiki/Timin" TargetMode="External"/><Relationship Id="rId3" Type="http://schemas.openxmlformats.org/officeDocument/2006/relationships/hyperlink" Target="../../../../Ivanka%20Zelen's%20Documents/w/index.php?title=Nukleotid&amp;action=edit" TargetMode="External"/><Relationship Id="rId7" Type="http://schemas.openxmlformats.org/officeDocument/2006/relationships/hyperlink" Target="../../../../Ivanka%20Zelen's%20Documents/w/index.php?title=Azotna_baza&amp;action=edit" TargetMode="External"/><Relationship Id="rId12" Type="http://schemas.openxmlformats.org/officeDocument/2006/relationships/hyperlink" Target="../../../../Ivanka%20Zelen's%20Documents/wiki/Citozin" TargetMode="External"/><Relationship Id="rId2" Type="http://schemas.openxmlformats.org/officeDocument/2006/relationships/hyperlink" Target="../../../../Ivanka%20Zelen's%20Documents/w/index.php?title=Makromolekul&amp;action=edi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../../../../Ivanka%20Zelen's%20Documents/w/index.php?title=Fosfatna_grupa&amp;action=edit" TargetMode="External"/><Relationship Id="rId11" Type="http://schemas.openxmlformats.org/officeDocument/2006/relationships/hyperlink" Target="../../../../Ivanka%20Zelen's%20Documents/w/index.php?title=Primidinska_baza&amp;action=edit" TargetMode="External"/><Relationship Id="rId5" Type="http://schemas.openxmlformats.org/officeDocument/2006/relationships/hyperlink" Target="../../../../Ivanka%20Zelen's%20Documents/wiki/%C5%A0e%C4%87er" TargetMode="External"/><Relationship Id="rId10" Type="http://schemas.openxmlformats.org/officeDocument/2006/relationships/hyperlink" Target="../../../../Ivanka%20Zelen's%20Documents/wiki/Guanin" TargetMode="External"/><Relationship Id="rId4" Type="http://schemas.openxmlformats.org/officeDocument/2006/relationships/hyperlink" Target="../../../../Ivanka%20Zelen's%20Documents/wiki/Pentoza" TargetMode="External"/><Relationship Id="rId9" Type="http://schemas.openxmlformats.org/officeDocument/2006/relationships/hyperlink" Target="../../../../Ivanka%20Zelen's%20Documents/wiki/Adenin" TargetMode="External"/><Relationship Id="rId14" Type="http://schemas.openxmlformats.org/officeDocument/2006/relationships/hyperlink" Target="../../../../Ivanka%20Zelen's%20Documents/wiki/Uracil" TargetMode="Externa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295400" y="609600"/>
            <a:ext cx="8229600" cy="1143000"/>
          </a:xfrm>
        </p:spPr>
        <p:txBody>
          <a:bodyPr/>
          <a:lstStyle/>
          <a:p>
            <a:pPr algn="l"/>
            <a:r>
              <a:rPr lang="sr-Cyrl-CS" sz="2800" dirty="0">
                <a:solidFill>
                  <a:schemeClr val="tx1"/>
                </a:solidFill>
                <a:effectLst/>
                <a:latin typeface="Arial" charset="0"/>
              </a:rPr>
              <a:t>ФАКУЛТЕТ МЕДИЦИНСКИХ НАУКА КРАГУЈЕВАЦ</a:t>
            </a:r>
            <a:r>
              <a:rPr lang="sr-Cyrl-CS" sz="4000"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lang="sr-Cyrl-CS" sz="4000">
                <a:solidFill>
                  <a:schemeClr val="tx1"/>
                </a:solidFill>
                <a:effectLst/>
                <a:latin typeface="Arial" charset="0"/>
              </a:rPr>
            </a:br>
            <a:r>
              <a:rPr lang="sr-Cyrl-CS" sz="2000">
                <a:latin typeface="Arial" charset="0"/>
              </a:rPr>
              <a:t>ИАСФ </a:t>
            </a:r>
            <a:r>
              <a:rPr lang="sr-Cyrl-CS" sz="2000" smtClean="0">
                <a:latin typeface="Arial" charset="0"/>
              </a:rPr>
              <a:t>Б10</a:t>
            </a:r>
            <a:r>
              <a:rPr lang="sr-Cyrl-CS" sz="2000" dirty="0"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lang="sr-Cyrl-CS" sz="2000" dirty="0">
                <a:solidFill>
                  <a:schemeClr val="tx1"/>
                </a:solidFill>
                <a:effectLst/>
                <a:latin typeface="Arial" charset="0"/>
              </a:rPr>
            </a:br>
            <a:r>
              <a:rPr lang="sr-Cyrl-CS" sz="2000" dirty="0">
                <a:solidFill>
                  <a:schemeClr val="tx1"/>
                </a:solidFill>
                <a:effectLst/>
                <a:latin typeface="Arial" charset="0"/>
              </a:rPr>
              <a:t>Катедра за општу и клиничку биохемију</a:t>
            </a:r>
            <a:br>
              <a:rPr lang="sr-Cyrl-CS" sz="2000" dirty="0">
                <a:solidFill>
                  <a:schemeClr val="tx1"/>
                </a:solidFill>
                <a:effectLst/>
                <a:latin typeface="Arial" charset="0"/>
              </a:rPr>
            </a:br>
            <a:endParaRPr lang="en-US" sz="2000" dirty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362200"/>
            <a:ext cx="8686800" cy="42211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sr-Cyrl-CS" sz="2400" b="1" smtClean="0">
                <a:effectLst/>
                <a:latin typeface="Arial" charset="0"/>
              </a:rPr>
              <a:t>десета </a:t>
            </a:r>
            <a:r>
              <a:rPr lang="sr-Cyrl-CS" sz="2400" b="1">
                <a:effectLst/>
                <a:latin typeface="Arial" charset="0"/>
              </a:rPr>
              <a:t>недеља: </a:t>
            </a:r>
          </a:p>
          <a:p>
            <a:pPr>
              <a:buFont typeface="Wingdings" pitchFamily="2" charset="2"/>
              <a:buNone/>
            </a:pPr>
            <a:endParaRPr lang="en-US" sz="2400" b="1" dirty="0">
              <a:effectLst/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sr-Cyrl-CS" sz="2400" b="1" dirty="0">
              <a:effectLst/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sr-Cyrl-CS" sz="2400" b="1" dirty="0">
                <a:effectLst/>
                <a:latin typeface="Arial" charset="0"/>
              </a:rPr>
              <a:t>    Нуклеинске киселине: </a:t>
            </a:r>
            <a:r>
              <a:rPr lang="sr-Cyrl-CS" sz="2400" dirty="0">
                <a:effectLst/>
                <a:latin typeface="Arial" charset="0"/>
              </a:rPr>
              <a:t>Катаболизам и  анаболизам нуклеотида и нуклеинских киселина, метаболизам пурина и пиримидина</a:t>
            </a:r>
            <a:r>
              <a:rPr lang="sr-Cyrl-CS" sz="2800" dirty="0">
                <a:effectLst/>
                <a:latin typeface="Arial" charset="0"/>
              </a:rPr>
              <a:t> </a:t>
            </a:r>
            <a:endParaRPr lang="sr-Cyrl-CS" sz="2800" b="1" dirty="0">
              <a:effectLst/>
              <a:latin typeface="Arial" charset="0"/>
            </a:endParaRPr>
          </a:p>
          <a:p>
            <a:endParaRPr lang="en-US" sz="2800" dirty="0">
              <a:latin typeface="Arial" charset="0"/>
            </a:endParaRPr>
          </a:p>
        </p:txBody>
      </p:sp>
      <p:pic>
        <p:nvPicPr>
          <p:cNvPr id="3076" name="Picture 4" descr="samo-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84288" cy="1752600"/>
          </a:xfrm>
          <a:prstGeom prst="rect">
            <a:avLst/>
          </a:prstGeom>
          <a:noFill/>
        </p:spPr>
      </p:pic>
    </p:spTree>
  </p:cSld>
  <p:clrMapOvr>
    <a:masterClrMapping/>
  </p:clrMapOvr>
  <p:transition advTm="1352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74638"/>
            <a:ext cx="5867400" cy="1143000"/>
          </a:xfrm>
        </p:spPr>
        <p:txBody>
          <a:bodyPr/>
          <a:lstStyle/>
          <a:p>
            <a:r>
              <a:rPr lang="en-US" sz="2800">
                <a:solidFill>
                  <a:srgbClr val="FFFF00"/>
                </a:solidFill>
                <a:latin typeface="Arial" charset="0"/>
              </a:rPr>
              <a:t>AMP</a:t>
            </a:r>
            <a:r>
              <a:rPr lang="ru-RU" sz="2800">
                <a:solidFill>
                  <a:srgbClr val="FFFF00"/>
                </a:solidFill>
                <a:latin typeface="Arial" charset="0"/>
              </a:rPr>
              <a:t> има два алтернативна метаболичка пута разградње</a:t>
            </a:r>
            <a:endParaRPr lang="en-US" sz="280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33600"/>
            <a:ext cx="91440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>
                <a:latin typeface="Arial" charset="0"/>
              </a:rPr>
              <a:t>AMP</a:t>
            </a:r>
            <a:r>
              <a:rPr lang="ru-RU" sz="2400" b="1">
                <a:latin typeface="Arial" charset="0"/>
              </a:rPr>
              <a:t> </a:t>
            </a:r>
            <a:r>
              <a:rPr lang="ru-RU" sz="2400">
                <a:latin typeface="Arial" charset="0"/>
              </a:rPr>
              <a:t>се прво</a:t>
            </a:r>
            <a:r>
              <a:rPr lang="ru-RU" sz="2400" b="1">
                <a:latin typeface="Arial" charset="0"/>
              </a:rPr>
              <a:t> дефосфорилише </a:t>
            </a:r>
            <a:r>
              <a:rPr lang="ru-RU" sz="2400">
                <a:latin typeface="Arial" charset="0"/>
              </a:rPr>
              <a:t>у нуклеозид</a:t>
            </a:r>
            <a:r>
              <a:rPr lang="ru-RU" sz="2400" b="1">
                <a:latin typeface="Arial" charset="0"/>
              </a:rPr>
              <a:t> </a:t>
            </a:r>
            <a:r>
              <a:rPr lang="ru-RU" sz="2400" b="1">
                <a:solidFill>
                  <a:srgbClr val="FFFF00"/>
                </a:solidFill>
                <a:latin typeface="Arial" charset="0"/>
              </a:rPr>
              <a:t>Аденозин</a:t>
            </a:r>
            <a:r>
              <a:rPr lang="ru-RU" sz="2400" b="1">
                <a:latin typeface="Arial" charset="0"/>
              </a:rPr>
              <a:t>, </a:t>
            </a:r>
            <a:r>
              <a:rPr lang="ru-RU" sz="2400">
                <a:latin typeface="Arial" charset="0"/>
              </a:rPr>
              <a:t>а затим се путем дезаминације (деаминације) под</a:t>
            </a:r>
            <a:r>
              <a:rPr lang="ru-RU" sz="2400" b="1">
                <a:latin typeface="Arial" charset="0"/>
              </a:rPr>
              <a:t> </a:t>
            </a:r>
            <a:r>
              <a:rPr lang="ru-RU" sz="2400">
                <a:latin typeface="Arial" charset="0"/>
              </a:rPr>
              <a:t>дејством </a:t>
            </a:r>
            <a:r>
              <a:rPr lang="ru-RU" sz="2400" b="1" u="sng">
                <a:solidFill>
                  <a:srgbClr val="FFFF00"/>
                </a:solidFill>
                <a:latin typeface="Arial" charset="0"/>
              </a:rPr>
              <a:t>аденозин-деаминазе</a:t>
            </a:r>
            <a:r>
              <a:rPr lang="ru-RU" sz="2400">
                <a:latin typeface="Arial" charset="0"/>
              </a:rPr>
              <a:t> претвори у нуклеозид </a:t>
            </a:r>
            <a:r>
              <a:rPr lang="ru-RU" sz="2400" b="1">
                <a:solidFill>
                  <a:srgbClr val="FFFF00"/>
                </a:solidFill>
                <a:latin typeface="Arial" charset="0"/>
              </a:rPr>
              <a:t>Инозин</a:t>
            </a:r>
            <a:r>
              <a:rPr lang="ru-RU" sz="2400">
                <a:latin typeface="Arial" charset="0"/>
              </a:rPr>
              <a:t>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80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400">
                <a:latin typeface="Arial" charset="0"/>
              </a:rPr>
              <a:t>Инозину се одузима рибозо-1-фосфат уз помоћ ензима </a:t>
            </a:r>
            <a:r>
              <a:rPr lang="ru-RU" sz="2400" b="1" u="sng">
                <a:solidFill>
                  <a:srgbClr val="FFFF00"/>
                </a:solidFill>
                <a:latin typeface="Arial" charset="0"/>
              </a:rPr>
              <a:t>нуклеозид-фосфорилазе</a:t>
            </a:r>
            <a:r>
              <a:rPr lang="ru-RU" sz="2400">
                <a:latin typeface="Arial" charset="0"/>
              </a:rPr>
              <a:t> и преводи се у пуринску базу</a:t>
            </a:r>
            <a:r>
              <a:rPr lang="ru-RU" sz="2400" b="1">
                <a:latin typeface="Arial" charset="0"/>
              </a:rPr>
              <a:t> </a:t>
            </a:r>
            <a:r>
              <a:rPr lang="ru-RU" sz="2400" b="1">
                <a:solidFill>
                  <a:srgbClr val="FFFF00"/>
                </a:solidFill>
                <a:latin typeface="Arial" charset="0"/>
              </a:rPr>
              <a:t>Хипоксантин</a:t>
            </a:r>
            <a:r>
              <a:rPr lang="ru-RU" sz="2400">
                <a:latin typeface="Arial" charset="0"/>
              </a:rPr>
              <a:t>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80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400">
                <a:latin typeface="Arial" charset="0"/>
              </a:rPr>
              <a:t>Хипоксантин се оксидише у </a:t>
            </a:r>
            <a:r>
              <a:rPr lang="ru-RU" sz="2400" b="1">
                <a:solidFill>
                  <a:srgbClr val="FFFF00"/>
                </a:solidFill>
                <a:latin typeface="Arial" charset="0"/>
              </a:rPr>
              <a:t>Ксантин</a:t>
            </a:r>
            <a:r>
              <a:rPr lang="ru-RU" sz="2400">
                <a:latin typeface="Arial" charset="0"/>
              </a:rPr>
              <a:t> до </a:t>
            </a:r>
            <a:r>
              <a:rPr lang="ru-RU" sz="2400" b="1">
                <a:latin typeface="Arial" charset="0"/>
              </a:rPr>
              <a:t>мокраћне киселине</a:t>
            </a:r>
            <a:r>
              <a:rPr lang="ru-RU" sz="2400">
                <a:latin typeface="Arial" charset="0"/>
              </a:rPr>
              <a:t> под утицајем </a:t>
            </a:r>
            <a:r>
              <a:rPr lang="ru-RU" sz="2400" b="1" u="sng">
                <a:solidFill>
                  <a:srgbClr val="FFFF00"/>
                </a:solidFill>
                <a:latin typeface="Arial" charset="0"/>
              </a:rPr>
              <a:t>КСАНТИН</a:t>
            </a:r>
            <a:r>
              <a:rPr lang="ru-RU" sz="2400" u="sng">
                <a:solidFill>
                  <a:srgbClr val="FFFF00"/>
                </a:solidFill>
                <a:latin typeface="Arial" charset="0"/>
              </a:rPr>
              <a:t>-</a:t>
            </a:r>
            <a:r>
              <a:rPr lang="ru-RU" sz="2400" b="1" u="sng">
                <a:solidFill>
                  <a:srgbClr val="FFFF00"/>
                </a:solidFill>
                <a:latin typeface="Arial" charset="0"/>
              </a:rPr>
              <a:t>ОКСИДАЗЕ</a:t>
            </a:r>
            <a:r>
              <a:rPr lang="ru-RU" sz="2400" b="1">
                <a:latin typeface="Arial" charset="0"/>
              </a:rPr>
              <a:t> </a:t>
            </a:r>
            <a:r>
              <a:rPr lang="ru-RU" sz="2400">
                <a:latin typeface="Arial" charset="0"/>
              </a:rPr>
              <a:t>(ко-продукт је водоник пероксид).</a:t>
            </a:r>
            <a:r>
              <a:rPr lang="ru-RU" sz="2400" b="1">
                <a:latin typeface="Arial" charset="0"/>
              </a:rPr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800" b="1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400">
                <a:latin typeface="Arial" charset="0"/>
              </a:rPr>
              <a:t>Код</a:t>
            </a:r>
            <a:r>
              <a:rPr lang="ru-RU" sz="2400" b="1">
                <a:latin typeface="Arial" charset="0"/>
              </a:rPr>
              <a:t> </a:t>
            </a:r>
            <a:r>
              <a:rPr lang="ru-RU" sz="2400">
                <a:latin typeface="Arial" charset="0"/>
              </a:rPr>
              <a:t>човека мокраћна киселина се излучује мокраћом, а водоник пероксид разлаже каталаза.</a:t>
            </a:r>
            <a:r>
              <a:rPr lang="en-US" sz="2400">
                <a:latin typeface="Arial" charset="0"/>
              </a:rPr>
              <a:t> </a:t>
            </a:r>
          </a:p>
        </p:txBody>
      </p:sp>
      <p:pic>
        <p:nvPicPr>
          <p:cNvPr id="106500" name="Picture 4" descr="fi22p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0"/>
            <a:ext cx="3429000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750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74638"/>
            <a:ext cx="5867400" cy="1143000"/>
          </a:xfrm>
        </p:spPr>
        <p:txBody>
          <a:bodyPr/>
          <a:lstStyle/>
          <a:p>
            <a:r>
              <a:rPr lang="en-US" sz="2800">
                <a:solidFill>
                  <a:srgbClr val="FFFF00"/>
                </a:solidFill>
                <a:latin typeface="Arial" charset="0"/>
              </a:rPr>
              <a:t>AMP</a:t>
            </a:r>
            <a:r>
              <a:rPr lang="ru-RU" sz="2800">
                <a:solidFill>
                  <a:srgbClr val="FFFF00"/>
                </a:solidFill>
                <a:latin typeface="Arial" charset="0"/>
              </a:rPr>
              <a:t> има два алтернативна метаболичка пута разградње</a:t>
            </a:r>
            <a:endParaRPr lang="en-US" sz="280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33600"/>
            <a:ext cx="91440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 sz="2400">
                <a:latin typeface="Arial" charset="0"/>
              </a:rPr>
              <a:t>Други пут:</a:t>
            </a:r>
          </a:p>
          <a:p>
            <a:pPr>
              <a:lnSpc>
                <a:spcPct val="90000"/>
              </a:lnSpc>
            </a:pPr>
            <a:r>
              <a:rPr lang="en-US">
                <a:latin typeface="Arial" charset="0"/>
              </a:rPr>
              <a:t> </a:t>
            </a:r>
            <a:r>
              <a:rPr lang="en-US" sz="2800" b="1">
                <a:latin typeface="Arial" charset="0"/>
              </a:rPr>
              <a:t>AMP</a:t>
            </a:r>
            <a:r>
              <a:rPr lang="ru-RU" sz="2800" b="1">
                <a:latin typeface="Arial" charset="0"/>
              </a:rPr>
              <a:t> </a:t>
            </a:r>
            <a:r>
              <a:rPr lang="ru-RU" sz="2800">
                <a:latin typeface="Arial" charset="0"/>
              </a:rPr>
              <a:t>се дезаминише у</a:t>
            </a:r>
            <a:r>
              <a:rPr lang="ru-RU" sz="2800" b="1">
                <a:latin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latin typeface="Arial" charset="0"/>
              </a:rPr>
              <a:t>IMP</a:t>
            </a:r>
            <a:r>
              <a:rPr lang="ru-RU" sz="2800" b="1">
                <a:latin typeface="Arial" charset="0"/>
              </a:rPr>
              <a:t> </a:t>
            </a:r>
            <a:r>
              <a:rPr lang="ru-RU" sz="2800">
                <a:latin typeface="Arial" charset="0"/>
              </a:rPr>
              <a:t>под дејством</a:t>
            </a:r>
            <a:r>
              <a:rPr lang="ru-RU" sz="2800" b="1">
                <a:latin typeface="Arial" charset="0"/>
              </a:rPr>
              <a:t> </a:t>
            </a:r>
            <a:r>
              <a:rPr lang="en-US" sz="2800" b="1" u="sng">
                <a:solidFill>
                  <a:srgbClr val="FFFF00"/>
                </a:solidFill>
                <a:latin typeface="Arial" charset="0"/>
              </a:rPr>
              <a:t>AMP</a:t>
            </a:r>
            <a:r>
              <a:rPr lang="ru-RU" sz="2800" b="1" u="sng">
                <a:solidFill>
                  <a:srgbClr val="FFFF00"/>
                </a:solidFill>
                <a:latin typeface="Arial" charset="0"/>
              </a:rPr>
              <a:t> дезаминазе</a:t>
            </a:r>
            <a:r>
              <a:rPr lang="ru-RU" sz="2800">
                <a:latin typeface="Arial" charset="0"/>
              </a:rPr>
              <a:t>,</a:t>
            </a:r>
            <a:r>
              <a:rPr lang="ru-RU" sz="2800" b="1">
                <a:latin typeface="Arial" charset="0"/>
              </a:rPr>
              <a:t> </a:t>
            </a:r>
            <a:r>
              <a:rPr lang="ru-RU" sz="2800">
                <a:latin typeface="Arial" charset="0"/>
              </a:rPr>
              <a:t>затим се</a:t>
            </a:r>
            <a:r>
              <a:rPr lang="ru-RU" sz="2800" b="1">
                <a:latin typeface="Arial" charset="0"/>
              </a:rPr>
              <a:t> </a:t>
            </a:r>
            <a:r>
              <a:rPr lang="en-US" sz="2800" b="1">
                <a:latin typeface="Arial" charset="0"/>
              </a:rPr>
              <a:t>IMP</a:t>
            </a:r>
            <a:r>
              <a:rPr lang="sr-Cyrl-CS" sz="2800" b="1">
                <a:latin typeface="Arial" charset="0"/>
              </a:rPr>
              <a:t>-у</a:t>
            </a:r>
            <a:r>
              <a:rPr lang="ru-RU" sz="2800" b="1">
                <a:latin typeface="Arial" charset="0"/>
              </a:rPr>
              <a:t> </a:t>
            </a:r>
            <a:r>
              <a:rPr lang="ru-RU" sz="2800">
                <a:latin typeface="Arial" charset="0"/>
              </a:rPr>
              <a:t>одузима фосфорил-група хидролитичким путем под дејством </a:t>
            </a:r>
            <a:r>
              <a:rPr lang="ru-RU" sz="2800" b="1" u="sng">
                <a:solidFill>
                  <a:srgbClr val="FFFF00"/>
                </a:solidFill>
                <a:latin typeface="Arial" charset="0"/>
              </a:rPr>
              <a:t>нуклеотидаза</a:t>
            </a:r>
            <a:r>
              <a:rPr lang="ru-RU" sz="2800" b="1">
                <a:latin typeface="Arial" charset="0"/>
              </a:rPr>
              <a:t> </a:t>
            </a:r>
            <a:r>
              <a:rPr lang="ru-RU" sz="2800">
                <a:latin typeface="Arial" charset="0"/>
              </a:rPr>
              <a:t>у</a:t>
            </a:r>
            <a:r>
              <a:rPr lang="ru-RU" sz="2800" b="1">
                <a:latin typeface="Arial" charset="0"/>
              </a:rPr>
              <a:t> </a:t>
            </a:r>
            <a:r>
              <a:rPr lang="ru-RU" sz="2800" b="1">
                <a:solidFill>
                  <a:srgbClr val="FFFF00"/>
                </a:solidFill>
                <a:latin typeface="Arial" charset="0"/>
              </a:rPr>
              <a:t>Инозин</a:t>
            </a:r>
            <a:r>
              <a:rPr lang="ru-RU" sz="2800" b="1">
                <a:latin typeface="Arial" charset="0"/>
              </a:rPr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900" b="1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800">
                <a:latin typeface="Arial" charset="0"/>
              </a:rPr>
              <a:t>Остатак овог метаболичког пута</a:t>
            </a:r>
            <a:r>
              <a:rPr lang="ru-RU" sz="2800" b="1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AMP</a:t>
            </a:r>
            <a:r>
              <a:rPr lang="sr-Cyrl-CS" sz="2800">
                <a:latin typeface="Arial" charset="0"/>
              </a:rPr>
              <a:t>-а</a:t>
            </a:r>
            <a:r>
              <a:rPr lang="sr-Cyrl-CS" sz="2800" b="1">
                <a:latin typeface="Arial" charset="0"/>
              </a:rPr>
              <a:t> </a:t>
            </a:r>
            <a:r>
              <a:rPr lang="ru-RU" sz="2800">
                <a:latin typeface="Arial" charset="0"/>
              </a:rPr>
              <a:t>је идентичан претходном путу.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00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800">
                <a:latin typeface="Arial" charset="0"/>
              </a:rPr>
              <a:t>Овај</a:t>
            </a:r>
            <a:r>
              <a:rPr lang="ru-RU" sz="2800" b="1">
                <a:latin typeface="Arial" charset="0"/>
              </a:rPr>
              <a:t> </a:t>
            </a:r>
            <a:r>
              <a:rPr lang="ru-RU" sz="2800">
                <a:latin typeface="Arial" charset="0"/>
              </a:rPr>
              <a:t>метаболички пут </a:t>
            </a:r>
            <a:r>
              <a:rPr lang="en-US" sz="2800">
                <a:latin typeface="Arial" charset="0"/>
              </a:rPr>
              <a:t>AMP</a:t>
            </a:r>
            <a:r>
              <a:rPr lang="sr-Cyrl-CS" sz="2800">
                <a:latin typeface="Arial" charset="0"/>
              </a:rPr>
              <a:t>-а</a:t>
            </a:r>
            <a:r>
              <a:rPr lang="ru-RU" sz="2800">
                <a:latin typeface="Arial" charset="0"/>
              </a:rPr>
              <a:t> је од примарног значаја у многим ткивима и органима (јетри).</a:t>
            </a:r>
            <a:r>
              <a:rPr lang="en-US" sz="2800">
                <a:latin typeface="Arial" charset="0"/>
              </a:rPr>
              <a:t> </a:t>
            </a:r>
          </a:p>
        </p:txBody>
      </p:sp>
      <p:pic>
        <p:nvPicPr>
          <p:cNvPr id="107524" name="Picture 4" descr="fi22p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0"/>
            <a:ext cx="3429000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55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74638"/>
            <a:ext cx="4876800" cy="1143000"/>
          </a:xfrm>
        </p:spPr>
        <p:txBody>
          <a:bodyPr/>
          <a:lstStyle/>
          <a:p>
            <a:r>
              <a:rPr lang="sr-Cyrl-CS" sz="3200">
                <a:solidFill>
                  <a:srgbClr val="FFFF00"/>
                </a:solidFill>
                <a:latin typeface="Arial" charset="0"/>
              </a:rPr>
              <a:t>Метаболички пут разградње </a:t>
            </a:r>
            <a:r>
              <a:rPr lang="en-US" sz="3200">
                <a:solidFill>
                  <a:srgbClr val="FFFF00"/>
                </a:solidFill>
                <a:latin typeface="Arial" charset="0"/>
              </a:rPr>
              <a:t>GMP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-а</a:t>
            </a:r>
            <a:endParaRPr lang="en-US" sz="320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743200"/>
            <a:ext cx="9144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latin typeface="Arial" charset="0"/>
              </a:rPr>
              <a:t>GMP</a:t>
            </a:r>
            <a:r>
              <a:rPr lang="sr-Cyrl-CS" sz="2800" b="1">
                <a:latin typeface="Arial" charset="0"/>
              </a:rPr>
              <a:t> </a:t>
            </a:r>
            <a:r>
              <a:rPr lang="sr-Cyrl-CS" sz="2800">
                <a:latin typeface="Arial" charset="0"/>
              </a:rPr>
              <a:t>се хидролизује под дејством</a:t>
            </a:r>
            <a:r>
              <a:rPr lang="sr-Cyrl-CS" sz="2800" b="1">
                <a:latin typeface="Arial" charset="0"/>
              </a:rPr>
              <a:t> </a:t>
            </a:r>
            <a:r>
              <a:rPr lang="sr-Cyrl-CS" sz="2800" b="1" u="sng">
                <a:solidFill>
                  <a:srgbClr val="FFFF00"/>
                </a:solidFill>
                <a:latin typeface="Arial" charset="0"/>
              </a:rPr>
              <a:t>нуклеотидаза</a:t>
            </a:r>
            <a:r>
              <a:rPr lang="sr-Cyrl-CS" sz="2800" b="1">
                <a:latin typeface="Arial" charset="0"/>
              </a:rPr>
              <a:t> </a:t>
            </a:r>
            <a:r>
              <a:rPr lang="sr-Cyrl-CS" sz="2800">
                <a:latin typeface="Arial" charset="0"/>
              </a:rPr>
              <a:t>до нуклеозида</a:t>
            </a:r>
            <a:r>
              <a:rPr lang="sr-Cyrl-CS" sz="2800" b="1">
                <a:latin typeface="Arial" charset="0"/>
              </a:rPr>
              <a:t> </a:t>
            </a:r>
            <a:r>
              <a:rPr lang="sr-Cyrl-CS" sz="2800" b="1">
                <a:solidFill>
                  <a:srgbClr val="FFFF00"/>
                </a:solidFill>
                <a:latin typeface="Arial" charset="0"/>
              </a:rPr>
              <a:t>Гуанозина</a:t>
            </a:r>
            <a:r>
              <a:rPr lang="sr-Cyrl-CS" sz="2800">
                <a:latin typeface="Arial" charset="0"/>
              </a:rPr>
              <a:t>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90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Cyrl-CS" sz="2800" b="1" u="sng">
                <a:solidFill>
                  <a:srgbClr val="FFFF00"/>
                </a:solidFill>
                <a:latin typeface="Arial" charset="0"/>
              </a:rPr>
              <a:t>Нуклеозид-фосфорилаза</a:t>
            </a:r>
            <a:r>
              <a:rPr lang="sr-Cyrl-CS" sz="2800" b="1">
                <a:latin typeface="Arial" charset="0"/>
              </a:rPr>
              <a:t> </a:t>
            </a:r>
            <a:r>
              <a:rPr lang="sr-Cyrl-CS" sz="2800">
                <a:latin typeface="Arial" charset="0"/>
              </a:rPr>
              <a:t>разлаже гуанозин</a:t>
            </a:r>
            <a:r>
              <a:rPr lang="sr-Cyrl-CS" sz="2800" b="1">
                <a:latin typeface="Arial" charset="0"/>
              </a:rPr>
              <a:t> </a:t>
            </a:r>
            <a:r>
              <a:rPr lang="sr-Cyrl-CS" sz="2800">
                <a:latin typeface="Arial" charset="0"/>
              </a:rPr>
              <a:t>до</a:t>
            </a:r>
            <a:r>
              <a:rPr lang="sr-Cyrl-CS" sz="2800" b="1">
                <a:latin typeface="Arial" charset="0"/>
              </a:rPr>
              <a:t> </a:t>
            </a:r>
            <a:r>
              <a:rPr lang="sr-Cyrl-CS" sz="2800" b="1">
                <a:solidFill>
                  <a:srgbClr val="FFFF00"/>
                </a:solidFill>
                <a:latin typeface="Arial" charset="0"/>
              </a:rPr>
              <a:t>Гуанина</a:t>
            </a:r>
            <a:r>
              <a:rPr lang="sr-Cyrl-CS" sz="2800" b="1">
                <a:latin typeface="Arial" charset="0"/>
              </a:rPr>
              <a:t> </a:t>
            </a:r>
            <a:r>
              <a:rPr lang="sr-Cyrl-CS" sz="2800">
                <a:latin typeface="Arial" charset="0"/>
              </a:rPr>
              <a:t>одузимајући му рибозо-1-фосфат,</a:t>
            </a:r>
            <a:r>
              <a:rPr lang="sr-Cyrl-CS" sz="2800" b="1">
                <a:latin typeface="Arial" charset="0"/>
              </a:rPr>
              <a:t> </a:t>
            </a:r>
            <a:r>
              <a:rPr lang="sr-Cyrl-CS" sz="2800">
                <a:latin typeface="Arial" charset="0"/>
              </a:rPr>
              <a:t>а затим се претвара у</a:t>
            </a:r>
            <a:r>
              <a:rPr lang="sr-Cyrl-CS" sz="2800" b="1">
                <a:latin typeface="Arial" charset="0"/>
              </a:rPr>
              <a:t> </a:t>
            </a:r>
            <a:r>
              <a:rPr lang="sr-Cyrl-CS" sz="2800" b="1">
                <a:solidFill>
                  <a:srgbClr val="FFFF00"/>
                </a:solidFill>
                <a:latin typeface="Arial" charset="0"/>
              </a:rPr>
              <a:t>Ксантин</a:t>
            </a:r>
            <a:r>
              <a:rPr lang="sr-Cyrl-CS" sz="2800" b="1">
                <a:latin typeface="Arial" charset="0"/>
              </a:rPr>
              <a:t> </a:t>
            </a:r>
            <a:r>
              <a:rPr lang="sr-Cyrl-CS" sz="2800">
                <a:latin typeface="Arial" charset="0"/>
              </a:rPr>
              <a:t>помоћу</a:t>
            </a:r>
            <a:r>
              <a:rPr lang="sr-Cyrl-CS" sz="2800" b="1">
                <a:latin typeface="Arial" charset="0"/>
              </a:rPr>
              <a:t> </a:t>
            </a:r>
            <a:r>
              <a:rPr lang="sr-Cyrl-CS" sz="2800" b="1" u="sng">
                <a:solidFill>
                  <a:srgbClr val="FFFF00"/>
                </a:solidFill>
                <a:latin typeface="Arial" charset="0"/>
              </a:rPr>
              <a:t>гуанин-дезаминазе</a:t>
            </a:r>
            <a:r>
              <a:rPr lang="sr-Cyrl-CS" sz="2800">
                <a:latin typeface="Arial" charset="0"/>
              </a:rPr>
              <a:t> (дезаминација – одузимање амино групе).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900" b="1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800">
                <a:latin typeface="Arial" charset="0"/>
              </a:rPr>
              <a:t>Ксантин</a:t>
            </a:r>
            <a:r>
              <a:rPr lang="ru-RU" sz="2800" b="1">
                <a:latin typeface="Arial" charset="0"/>
              </a:rPr>
              <a:t> </a:t>
            </a:r>
            <a:r>
              <a:rPr lang="ru-RU" sz="2800">
                <a:latin typeface="Arial" charset="0"/>
              </a:rPr>
              <a:t>се оксидише до</a:t>
            </a:r>
            <a:r>
              <a:rPr lang="ru-RU" sz="2800" b="1">
                <a:latin typeface="Arial" charset="0"/>
              </a:rPr>
              <a:t> мокраћне киселине </a:t>
            </a:r>
            <a:r>
              <a:rPr lang="ru-RU" sz="2800">
                <a:latin typeface="Arial" charset="0"/>
              </a:rPr>
              <a:t>помоћу </a:t>
            </a:r>
            <a:r>
              <a:rPr lang="ru-RU" sz="2800" b="1" u="sng">
                <a:solidFill>
                  <a:srgbClr val="FFFF00"/>
                </a:solidFill>
                <a:latin typeface="Arial" charset="0"/>
              </a:rPr>
              <a:t>КСАНТИН-ОКСИДАЗЕ</a:t>
            </a:r>
            <a:r>
              <a:rPr lang="ru-RU" sz="2800" b="1">
                <a:latin typeface="Arial" charset="0"/>
              </a:rPr>
              <a:t> </a:t>
            </a:r>
            <a:r>
              <a:rPr lang="ru-RU" sz="2800">
                <a:latin typeface="Arial" charset="0"/>
              </a:rPr>
              <a:t>(ко-продукт је</a:t>
            </a:r>
            <a:r>
              <a:rPr lang="ru-RU" sz="2800" b="1">
                <a:latin typeface="Arial" charset="0"/>
              </a:rPr>
              <a:t> </a:t>
            </a:r>
            <a:r>
              <a:rPr lang="ru-RU" sz="2800">
                <a:latin typeface="Arial" charset="0"/>
              </a:rPr>
              <a:t>водоник пероксид).</a:t>
            </a:r>
            <a:endParaRPr lang="en-US" sz="2800">
              <a:latin typeface="Arial" charset="0"/>
            </a:endParaRPr>
          </a:p>
        </p:txBody>
      </p:sp>
      <p:pic>
        <p:nvPicPr>
          <p:cNvPr id="108548" name="Picture 4" descr="fi22p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0"/>
            <a:ext cx="4495800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756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9144000" cy="6524625"/>
          </a:xfrm>
        </p:spPr>
        <p:txBody>
          <a:bodyPr/>
          <a:lstStyle/>
          <a:p>
            <a:r>
              <a:rPr lang="sr-Cyrl-CS" sz="2800">
                <a:latin typeface="Arial" charset="0"/>
              </a:rPr>
              <a:t>Метаболизам </a:t>
            </a:r>
            <a:r>
              <a:rPr lang="sr-Latn-CS" sz="2800">
                <a:latin typeface="Arial" charset="0"/>
              </a:rPr>
              <a:t>AMP </a:t>
            </a:r>
            <a:r>
              <a:rPr lang="sr-Cyrl-CS" sz="2800">
                <a:latin typeface="Arial" charset="0"/>
              </a:rPr>
              <a:t>представља тзв. “пурински циклус”, а то значи да из </a:t>
            </a:r>
            <a:r>
              <a:rPr lang="sr-Latn-CS" sz="2800">
                <a:latin typeface="Arial" charset="0"/>
              </a:rPr>
              <a:t>IMP</a:t>
            </a:r>
            <a:r>
              <a:rPr lang="sr-Cyrl-CS" sz="2800">
                <a:latin typeface="Arial" charset="0"/>
              </a:rPr>
              <a:t> може настати </a:t>
            </a:r>
            <a:r>
              <a:rPr lang="sr-Latn-CS" sz="2800">
                <a:latin typeface="Arial" charset="0"/>
              </a:rPr>
              <a:t>GMP</a:t>
            </a:r>
            <a:r>
              <a:rPr lang="sr-Cyrl-CS" sz="2800">
                <a:latin typeface="Arial" charset="0"/>
              </a:rPr>
              <a:t> или поново </a:t>
            </a:r>
            <a:r>
              <a:rPr lang="sr-Latn-CS" sz="2800">
                <a:latin typeface="Arial" charset="0"/>
              </a:rPr>
              <a:t>AMP.</a:t>
            </a:r>
            <a:r>
              <a:rPr lang="en-US" sz="2800">
                <a:latin typeface="Arial" charset="0"/>
              </a:rPr>
              <a:t> </a:t>
            </a:r>
          </a:p>
          <a:p>
            <a:endParaRPr lang="en-US" sz="2800">
              <a:latin typeface="Arial" charset="0"/>
            </a:endParaRPr>
          </a:p>
          <a:p>
            <a:r>
              <a:rPr lang="en-US" sz="2800">
                <a:solidFill>
                  <a:srgbClr val="FFFF00"/>
                </a:solidFill>
                <a:latin typeface="Arial" charset="0"/>
              </a:rPr>
              <a:t>Пиримидини</a:t>
            </a:r>
            <a:r>
              <a:rPr lang="sr-Cyrl-CS" sz="28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се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метаболи</a:t>
            </a:r>
            <a:r>
              <a:rPr lang="sr-Cyrl-CS" sz="2800">
                <a:latin typeface="Arial" charset="0"/>
              </a:rPr>
              <a:t>ш</a:t>
            </a:r>
            <a:r>
              <a:rPr lang="en-US" sz="2800">
                <a:latin typeface="Arial" charset="0"/>
              </a:rPr>
              <a:t>у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до</a:t>
            </a:r>
            <a:r>
              <a:rPr lang="sr-Cyrl-CS" sz="2800">
                <a:latin typeface="Arial" charset="0"/>
              </a:rPr>
              <a:t> </a:t>
            </a:r>
            <a:r>
              <a:rPr lang="el-GR" sz="2800">
                <a:solidFill>
                  <a:srgbClr val="FFFF00"/>
                </a:solidFill>
                <a:latin typeface="Arial" charset="0"/>
              </a:rPr>
              <a:t>β</a:t>
            </a:r>
            <a:r>
              <a:rPr lang="sr-Latn-CS" sz="2800">
                <a:solidFill>
                  <a:srgbClr val="FFFF00"/>
                </a:solidFill>
                <a:latin typeface="Arial" charset="0"/>
              </a:rPr>
              <a:t>-</a:t>
            </a:r>
            <a:r>
              <a:rPr lang="sr-Cyrl-CS" sz="2800">
                <a:solidFill>
                  <a:srgbClr val="FFFF00"/>
                </a:solidFill>
                <a:latin typeface="Arial" charset="0"/>
              </a:rPr>
              <a:t>уреидипропионата</a:t>
            </a:r>
            <a:r>
              <a:rPr lang="sr-Cyrl-CS" sz="2800">
                <a:latin typeface="Arial" charset="0"/>
              </a:rPr>
              <a:t> који се метабол</a:t>
            </a:r>
            <a:r>
              <a:rPr lang="en-US" sz="2800">
                <a:latin typeface="Arial" charset="0"/>
              </a:rPr>
              <a:t>и</a:t>
            </a:r>
            <a:r>
              <a:rPr lang="sr-Cyrl-CS" sz="2800">
                <a:latin typeface="Arial" charset="0"/>
              </a:rPr>
              <a:t>ше у </a:t>
            </a:r>
            <a:r>
              <a:rPr lang="el-GR" sz="2800">
                <a:solidFill>
                  <a:srgbClr val="FFFF00"/>
                </a:solidFill>
                <a:latin typeface="Arial" charset="0"/>
              </a:rPr>
              <a:t>β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-аланин</a:t>
            </a:r>
            <a:r>
              <a:rPr lang="sr-Cyrl-CS" sz="2800">
                <a:solidFill>
                  <a:srgbClr val="FFFF00"/>
                </a:solidFill>
                <a:latin typeface="Arial" charset="0"/>
              </a:rPr>
              <a:t>, 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амонијак</a:t>
            </a:r>
            <a:r>
              <a:rPr lang="sr-Cyrl-CS" sz="2800">
                <a:solidFill>
                  <a:srgbClr val="FFFF00"/>
                </a:solidFill>
                <a:latin typeface="Arial" charset="0"/>
              </a:rPr>
              <a:t> (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NH</a:t>
            </a:r>
            <a:r>
              <a:rPr lang="en-US" sz="2800" baseline="-25000">
                <a:solidFill>
                  <a:srgbClr val="FFFF00"/>
                </a:solidFill>
                <a:latin typeface="Arial" charset="0"/>
              </a:rPr>
              <a:t>3</a:t>
            </a:r>
            <a:r>
              <a:rPr lang="sr-Cyrl-CS" sz="2800">
                <a:solidFill>
                  <a:srgbClr val="FFFF00"/>
                </a:solidFill>
                <a:latin typeface="Arial" charset="0"/>
              </a:rPr>
              <a:t>) 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и</a:t>
            </a:r>
            <a:r>
              <a:rPr lang="sr-Cyrl-CS" sz="28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угљен</a:t>
            </a:r>
            <a:r>
              <a:rPr lang="sr-Cyrl-CS" sz="28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диоксид</a:t>
            </a:r>
            <a:r>
              <a:rPr lang="sr-Cyrl-CS" sz="2800">
                <a:solidFill>
                  <a:srgbClr val="FFFF00"/>
                </a:solidFill>
                <a:latin typeface="Arial" charset="0"/>
              </a:rPr>
              <a:t> (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CO</a:t>
            </a:r>
            <a:r>
              <a:rPr lang="en-US" sz="2800" baseline="-25000">
                <a:solidFill>
                  <a:srgbClr val="FFFF00"/>
                </a:solidFill>
                <a:latin typeface="Arial" charset="0"/>
              </a:rPr>
              <a:t>2</a:t>
            </a:r>
            <a:r>
              <a:rPr lang="sr-Cyrl-CS" sz="2800">
                <a:solidFill>
                  <a:srgbClr val="FFFF00"/>
                </a:solidFill>
                <a:latin typeface="Arial" charset="0"/>
              </a:rPr>
              <a:t>).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 </a:t>
            </a:r>
          </a:p>
          <a:p>
            <a:endParaRPr lang="en-US" sz="2800">
              <a:solidFill>
                <a:srgbClr val="FFFF00"/>
              </a:solidFill>
              <a:latin typeface="Arial" charset="0"/>
            </a:endParaRPr>
          </a:p>
          <a:p>
            <a:r>
              <a:rPr lang="en-US" sz="2800">
                <a:latin typeface="Arial" charset="0"/>
              </a:rPr>
              <a:t>Оне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пуринске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и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пиримидинске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базе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које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се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нису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разло</a:t>
            </a:r>
            <a:r>
              <a:rPr lang="sr-Cyrl-CS" sz="2800">
                <a:latin typeface="Arial" charset="0"/>
              </a:rPr>
              <a:t>ж</a:t>
            </a:r>
            <a:r>
              <a:rPr lang="en-US" sz="2800">
                <a:latin typeface="Arial" charset="0"/>
              </a:rPr>
              <a:t>иле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у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организму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се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latin typeface="Arial" charset="0"/>
              </a:rPr>
              <a:t>РЕЦИКЛИРАЈУ</a:t>
            </a:r>
            <a:r>
              <a:rPr lang="sr-Cyrl-CS" sz="2800">
                <a:latin typeface="Arial" charset="0"/>
              </a:rPr>
              <a:t>, </a:t>
            </a:r>
            <a:r>
              <a:rPr lang="en-US" sz="2800">
                <a:latin typeface="Arial" charset="0"/>
              </a:rPr>
              <a:t>тј</a:t>
            </a:r>
            <a:r>
              <a:rPr lang="sr-Cyrl-CS" sz="2800">
                <a:latin typeface="Arial" charset="0"/>
              </a:rPr>
              <a:t>. </a:t>
            </a:r>
            <a:r>
              <a:rPr lang="en-US" sz="2800">
                <a:latin typeface="Arial" charset="0"/>
              </a:rPr>
              <a:t>поново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се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користе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за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синтезу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нуклеотида</a:t>
            </a:r>
            <a:r>
              <a:rPr lang="sr-Cyrl-CS" sz="2800">
                <a:latin typeface="Arial" charset="0"/>
              </a:rPr>
              <a:t>, </a:t>
            </a:r>
            <a:r>
              <a:rPr lang="en-US" sz="2800">
                <a:latin typeface="Arial" charset="0"/>
              </a:rPr>
              <a:t>а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затим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и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нуклеинских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киселина</a:t>
            </a:r>
            <a:r>
              <a:rPr lang="sr-Cyrl-CS" sz="2800">
                <a:latin typeface="Arial" charset="0"/>
              </a:rPr>
              <a:t>.</a:t>
            </a:r>
            <a:r>
              <a:rPr lang="en-US" sz="2800"/>
              <a:t> </a:t>
            </a:r>
          </a:p>
        </p:txBody>
      </p:sp>
    </p:spTree>
  </p:cSld>
  <p:clrMapOvr>
    <a:masterClrMapping/>
  </p:clrMapOvr>
  <p:transition advTm="238314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752600"/>
            <a:ext cx="9144000" cy="2286000"/>
          </a:xfrm>
        </p:spPr>
        <p:txBody>
          <a:bodyPr/>
          <a:lstStyle/>
          <a:p>
            <a:r>
              <a:rPr lang="en-AU" sz="3600">
                <a:solidFill>
                  <a:srgbClr val="FFFF00"/>
                </a:solidFill>
                <a:latin typeface="Arial" charset="0"/>
              </a:rPr>
              <a:t>МЕТАБОЛИЗАМ ПУРИНСКИХ НУКЛЕОТИДА</a:t>
            </a:r>
            <a:r>
              <a:rPr lang="sr-Latn-CS" sz="3600">
                <a:solidFill>
                  <a:srgbClr val="FFFF00"/>
                </a:solidFill>
                <a:latin typeface="Arial" charset="0"/>
              </a:rPr>
              <a:t> и </a:t>
            </a:r>
            <a:r>
              <a:rPr lang="en-US" sz="3600">
                <a:solidFill>
                  <a:srgbClr val="FFFF00"/>
                </a:solidFill>
                <a:latin typeface="Arial" charset="0"/>
              </a:rPr>
              <a:t>НУКЛЕИНСКЕ КИСЕЛИНЕ</a:t>
            </a:r>
            <a:r>
              <a:rPr lang="en-US" sz="3600">
                <a:solidFill>
                  <a:srgbClr val="FFFF00"/>
                </a:solidFill>
              </a:rPr>
              <a:t> </a:t>
            </a:r>
            <a:r>
              <a:rPr lang="sr-Latn-CS" sz="3600">
                <a:solidFill>
                  <a:srgbClr val="FFFF00"/>
                </a:solidFill>
              </a:rPr>
              <a:t> </a:t>
            </a:r>
          </a:p>
        </p:txBody>
      </p:sp>
    </p:spTree>
  </p:cSld>
  <p:clrMapOvr>
    <a:masterClrMapping/>
  </p:clrMapOvr>
  <p:transition advTm="9895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sr-Cyrl-CS" sz="2800">
                <a:solidFill>
                  <a:srgbClr val="FFFF00"/>
                </a:solidFill>
                <a:latin typeface="Arial" charset="0"/>
              </a:rPr>
              <a:t>ТРЕБА ДА СЕ ЗНА – 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key points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638800"/>
          </a:xfrm>
        </p:spPr>
        <p:txBody>
          <a:bodyPr/>
          <a:lstStyle/>
          <a:p>
            <a:r>
              <a:rPr lang="sr-Cyrl-CS" sz="2400">
                <a:latin typeface="Arial" charset="0"/>
              </a:rPr>
              <a:t>Пурински и пиримидински нуклеотиди могу да се синтетишу на два начина: од почетка </a:t>
            </a:r>
            <a:r>
              <a:rPr lang="sr-Cyrl-CS" sz="2400" i="1">
                <a:latin typeface="Arial" charset="0"/>
              </a:rPr>
              <a:t>(</a:t>
            </a:r>
            <a:r>
              <a:rPr lang="en-US" sz="2400" i="1">
                <a:latin typeface="Arial" charset="0"/>
                <a:cs typeface="Arial" charset="0"/>
              </a:rPr>
              <a:t>de novo</a:t>
            </a:r>
            <a:r>
              <a:rPr lang="sr-Cyrl-CS" sz="2400" i="1">
                <a:latin typeface="Arial" charset="0"/>
              </a:rPr>
              <a:t>) </a:t>
            </a:r>
            <a:r>
              <a:rPr lang="sr-Cyrl-CS" sz="2400">
                <a:latin typeface="Arial" charset="0"/>
              </a:rPr>
              <a:t>или рециклизацијом из постојећих база </a:t>
            </a:r>
            <a:r>
              <a:rPr lang="sr-Cyrl-CS" sz="2400" i="1">
                <a:latin typeface="Arial" charset="0"/>
              </a:rPr>
              <a:t>(</a:t>
            </a:r>
            <a:r>
              <a:rPr lang="en-US" sz="2400" i="1">
                <a:latin typeface="Arial" charset="0"/>
                <a:cs typeface="Arial" charset="0"/>
              </a:rPr>
              <a:t>salvge</a:t>
            </a:r>
            <a:r>
              <a:rPr lang="sr-Cyrl-CS" sz="2400" i="1">
                <a:latin typeface="Arial" charset="0"/>
                <a:cs typeface="Arial" charset="0"/>
              </a:rPr>
              <a:t> - </a:t>
            </a:r>
            <a:r>
              <a:rPr lang="en-US" sz="2400" i="1">
                <a:latin typeface="Arial" charset="0"/>
                <a:cs typeface="Arial" charset="0"/>
              </a:rPr>
              <a:t>“</a:t>
            </a:r>
            <a:r>
              <a:rPr lang="sr-Cyrl-CS" sz="2400" i="1">
                <a:latin typeface="Arial" charset="0"/>
                <a:cs typeface="Arial" charset="0"/>
              </a:rPr>
              <a:t>пут спасавања</a:t>
            </a:r>
            <a:r>
              <a:rPr lang="en-US" sz="2400" i="1">
                <a:latin typeface="Arial" charset="0"/>
                <a:cs typeface="Arial" charset="0"/>
              </a:rPr>
              <a:t>"</a:t>
            </a:r>
            <a:r>
              <a:rPr lang="sr-Cyrl-CS" sz="2400" i="1">
                <a:latin typeface="Arial" charset="0"/>
              </a:rPr>
              <a:t>)</a:t>
            </a:r>
            <a:r>
              <a:rPr lang="sr-Cyrl-CS" sz="2400">
                <a:latin typeface="Arial" charset="0"/>
              </a:rPr>
              <a:t>.</a:t>
            </a:r>
          </a:p>
          <a:p>
            <a:r>
              <a:rPr lang="sr-Cyrl-CS" sz="2400">
                <a:latin typeface="Arial" charset="0"/>
              </a:rPr>
              <a:t>Синтеза пурина </a:t>
            </a:r>
            <a:r>
              <a:rPr lang="en-US" sz="2400" i="1">
                <a:latin typeface="Arial" charset="0"/>
                <a:cs typeface="Arial" charset="0"/>
              </a:rPr>
              <a:t>de novo</a:t>
            </a:r>
            <a:r>
              <a:rPr lang="sr-Cyrl-CS" sz="2400">
                <a:latin typeface="Arial" charset="0"/>
                <a:cs typeface="Arial" charset="0"/>
              </a:rPr>
              <a:t> је комплексан процес који се одвија у 11 реакција. </a:t>
            </a:r>
          </a:p>
          <a:p>
            <a:r>
              <a:rPr lang="sr-Cyrl-CS" sz="2400">
                <a:latin typeface="Arial" charset="0"/>
                <a:cs typeface="Arial" charset="0"/>
              </a:rPr>
              <a:t>За добијање једног молекула пурина неопходно је 6 </a:t>
            </a:r>
            <a:r>
              <a:rPr lang="en-US" sz="2400">
                <a:latin typeface="Arial" charset="0"/>
                <a:cs typeface="Arial" charset="0"/>
              </a:rPr>
              <a:t>ATP</a:t>
            </a:r>
            <a:r>
              <a:rPr lang="sr-Cyrl-CS" sz="2400">
                <a:latin typeface="Arial" charset="0"/>
                <a:cs typeface="Arial" charset="0"/>
              </a:rPr>
              <a:t>-а. Пурини се синтетишу као рибо-нуклеотиди.</a:t>
            </a:r>
          </a:p>
          <a:p>
            <a:r>
              <a:rPr lang="sr-Cyrl-CS" sz="2400">
                <a:latin typeface="Arial" charset="0"/>
                <a:cs typeface="Arial" charset="0"/>
              </a:rPr>
              <a:t>Прекурсори за </a:t>
            </a:r>
            <a:r>
              <a:rPr lang="en-US" sz="2400" i="1">
                <a:latin typeface="Arial" charset="0"/>
                <a:cs typeface="Arial" charset="0"/>
              </a:rPr>
              <a:t>de novo</a:t>
            </a:r>
            <a:r>
              <a:rPr lang="sr-Cyrl-CS" sz="2400">
                <a:latin typeface="Arial" charset="0"/>
                <a:cs typeface="Arial" charset="0"/>
              </a:rPr>
              <a:t> синтезу пурина су глицин, рибозо-5-фосфат, глутамин, аспартат, </a:t>
            </a:r>
            <a:r>
              <a:rPr lang="en-US" sz="2400">
                <a:latin typeface="Arial" charset="0"/>
                <a:cs typeface="Arial" charset="0"/>
              </a:rPr>
              <a:t>CO</a:t>
            </a:r>
            <a:r>
              <a:rPr lang="en-US" sz="2400" baseline="-25000">
                <a:latin typeface="Arial" charset="0"/>
                <a:cs typeface="Arial" charset="0"/>
              </a:rPr>
              <a:t>2</a:t>
            </a:r>
            <a:r>
              <a:rPr lang="sr-Cyrl-CS" sz="2400">
                <a:latin typeface="Arial" charset="0"/>
                <a:cs typeface="Arial" charset="0"/>
              </a:rPr>
              <a:t> и </a:t>
            </a:r>
            <a:r>
              <a:rPr lang="en-US" sz="2400">
                <a:latin typeface="Arial" charset="0"/>
                <a:cs typeface="Arial" charset="0"/>
              </a:rPr>
              <a:t>N</a:t>
            </a:r>
            <a:r>
              <a:rPr lang="sr-Cyrl-CS" sz="2400" baseline="30000">
                <a:latin typeface="Arial" charset="0"/>
                <a:cs typeface="Arial" charset="0"/>
              </a:rPr>
              <a:t>10</a:t>
            </a:r>
            <a:r>
              <a:rPr lang="sr-Cyrl-CS" sz="2400">
                <a:latin typeface="Arial" charset="0"/>
                <a:cs typeface="Arial" charset="0"/>
              </a:rPr>
              <a:t>-формил-тетрахидрофолат.</a:t>
            </a:r>
          </a:p>
          <a:p>
            <a:r>
              <a:rPr lang="sr-Cyrl-CS" sz="2400">
                <a:latin typeface="Arial" charset="0"/>
                <a:cs typeface="Arial" charset="0"/>
              </a:rPr>
              <a:t>Од пуринских нуклеотида прво настаје инозин-монофосфат, </a:t>
            </a:r>
            <a:r>
              <a:rPr lang="en-US" sz="2400">
                <a:latin typeface="Arial" charset="0"/>
                <a:cs typeface="Arial" charset="0"/>
              </a:rPr>
              <a:t>IMP</a:t>
            </a:r>
            <a:r>
              <a:rPr lang="sr-Cyrl-CS" sz="2400">
                <a:latin typeface="Arial" charset="0"/>
                <a:cs typeface="Arial" charset="0"/>
              </a:rPr>
              <a:t>, из кога се затим граде аденозин-монофосфат, </a:t>
            </a:r>
            <a:r>
              <a:rPr lang="en-US" sz="2400">
                <a:latin typeface="Arial" charset="0"/>
                <a:cs typeface="Arial" charset="0"/>
              </a:rPr>
              <a:t>AMP</a:t>
            </a:r>
            <a:r>
              <a:rPr lang="sr-Cyrl-CS" sz="2400">
                <a:latin typeface="Arial" charset="0"/>
                <a:cs typeface="Arial" charset="0"/>
              </a:rPr>
              <a:t> и гуанозин-монофосфат, </a:t>
            </a:r>
            <a:r>
              <a:rPr lang="en-US" sz="2400">
                <a:latin typeface="Arial" charset="0"/>
                <a:cs typeface="Arial" charset="0"/>
              </a:rPr>
              <a:t>GMP</a:t>
            </a:r>
            <a:r>
              <a:rPr lang="sr-Cyrl-CS" sz="2400">
                <a:latin typeface="Arial" charset="0"/>
                <a:cs typeface="Arial" charset="0"/>
              </a:rPr>
              <a:t>.</a:t>
            </a:r>
            <a:endParaRPr lang="en-US" sz="2400">
              <a:latin typeface="Arial" charset="0"/>
              <a:cs typeface="Arial" charset="0"/>
            </a:endParaRPr>
          </a:p>
          <a:p>
            <a:endParaRPr lang="en-US" sz="2400" i="1" baseline="3000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advTm="125522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2286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000">
                <a:latin typeface="Arial" charset="0"/>
              </a:rPr>
              <a:t>Пошто је за </a:t>
            </a:r>
            <a:r>
              <a:rPr lang="en-US" sz="2000" i="1">
                <a:latin typeface="Arial" charset="0"/>
                <a:cs typeface="Arial" charset="0"/>
              </a:rPr>
              <a:t>de novo</a:t>
            </a:r>
            <a:r>
              <a:rPr lang="sr-Cyrl-CS" sz="2000" i="1">
                <a:latin typeface="Arial" charset="0"/>
                <a:cs typeface="Arial" charset="0"/>
              </a:rPr>
              <a:t> </a:t>
            </a:r>
            <a:r>
              <a:rPr lang="sr-Cyrl-CS" sz="2000">
                <a:latin typeface="Arial" charset="0"/>
                <a:cs typeface="Arial" charset="0"/>
              </a:rPr>
              <a:t>синтезу пурина неопходна велика количина енергије, постоје путеви </a:t>
            </a:r>
            <a:r>
              <a:rPr lang="sr-Cyrl-CS" sz="2000" b="1">
                <a:latin typeface="Arial" charset="0"/>
                <a:cs typeface="Arial" charset="0"/>
              </a:rPr>
              <a:t>рециклизације</a:t>
            </a:r>
            <a:r>
              <a:rPr lang="sr-Cyrl-CS" sz="2000">
                <a:latin typeface="Arial" charset="0"/>
                <a:cs typeface="Arial" charset="0"/>
              </a:rPr>
              <a:t> пуринских нуклеотида којима слободне пуринске базе могу да се преведу у нуклеотиде.</a:t>
            </a:r>
          </a:p>
          <a:p>
            <a:pPr>
              <a:lnSpc>
                <a:spcPct val="80000"/>
              </a:lnSpc>
            </a:pPr>
            <a:r>
              <a:rPr lang="sr-Cyrl-CS" sz="2000">
                <a:latin typeface="Arial" charset="0"/>
                <a:cs typeface="Arial" charset="0"/>
              </a:rPr>
              <a:t>Мутације ензима који учествују у р-јама рециклизације пурина изазивају тешке болести, као што су Леш-Најанов (</a:t>
            </a:r>
            <a:r>
              <a:rPr lang="en-US" sz="2000">
                <a:latin typeface="Arial" charset="0"/>
              </a:rPr>
              <a:t>Lesch-Nyhan syndrome</a:t>
            </a:r>
            <a:r>
              <a:rPr lang="sr-Cyrl-CS" sz="2000">
                <a:latin typeface="Arial" charset="0"/>
                <a:cs typeface="Arial" charset="0"/>
              </a:rPr>
              <a:t>) синдром и озбиљан комбиновани поремећај смањеног имунитета (</a:t>
            </a:r>
            <a:r>
              <a:rPr lang="sr-Cyrl-CS" sz="2000" i="1">
                <a:latin typeface="Arial" charset="0"/>
              </a:rPr>
              <a:t>severe combined immunodeficiency syndrome – </a:t>
            </a:r>
            <a:r>
              <a:rPr lang="sr-Latn-CS" sz="2000" i="1">
                <a:latin typeface="Arial" charset="0"/>
              </a:rPr>
              <a:t>SCID</a:t>
            </a:r>
            <a:r>
              <a:rPr lang="sr-Cyrl-CS" sz="2000" i="1">
                <a:latin typeface="Arial" charset="0"/>
              </a:rPr>
              <a:t>; “Bubble boy” disease</a:t>
            </a:r>
            <a:r>
              <a:rPr lang="sr-Cyrl-CS" sz="2000">
                <a:latin typeface="Arial" charset="0"/>
                <a:cs typeface="Arial" charset="0"/>
              </a:rPr>
              <a:t>).</a:t>
            </a:r>
          </a:p>
        </p:txBody>
      </p:sp>
      <p:sp>
        <p:nvSpPr>
          <p:cNvPr id="110596" name="Rectangle 4"/>
          <p:cNvSpPr>
            <a:spLocks noRot="1" noChangeArrowheads="1"/>
          </p:cNvSpPr>
          <p:nvPr/>
        </p:nvSpPr>
        <p:spPr bwMode="auto">
          <a:xfrm>
            <a:off x="533400" y="152400"/>
            <a:ext cx="82296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sr-Cyrl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ТРЕБА ДА СЕ ЗНА –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key points</a:t>
            </a:r>
          </a:p>
        </p:txBody>
      </p:sp>
      <p:pic>
        <p:nvPicPr>
          <p:cNvPr id="110598" name="Picture 6" descr="lesch-nyhan s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124200"/>
            <a:ext cx="3590925" cy="1276350"/>
          </a:xfrm>
          <a:prstGeom prst="rect">
            <a:avLst/>
          </a:prstGeom>
          <a:noFill/>
        </p:spPr>
      </p:pic>
      <p:pic>
        <p:nvPicPr>
          <p:cNvPr id="110599" name="Picture 7" descr="“Bubble boy” disea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2819400"/>
            <a:ext cx="2209800" cy="1600200"/>
          </a:xfrm>
          <a:prstGeom prst="rect">
            <a:avLst/>
          </a:prstGeom>
          <a:noFill/>
        </p:spPr>
      </p:pic>
      <p:sp>
        <p:nvSpPr>
          <p:cNvPr id="110600" name="Rectangle 8"/>
          <p:cNvSpPr>
            <a:spLocks noChangeArrowheads="1"/>
          </p:cNvSpPr>
          <p:nvPr/>
        </p:nvSpPr>
        <p:spPr bwMode="auto">
          <a:xfrm>
            <a:off x="0" y="4419600"/>
            <a:ext cx="4572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Lesch-Nyhan syndrome</a:t>
            </a:r>
            <a:r>
              <a:rPr lang="sr-Cyrl-C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– гететски поремећај узрокован недостатком ензима хипоксантин-гуанин-фосфорибозил-трансферазе доводи до: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</a:pPr>
            <a:r>
              <a:rPr lang="sr-Cyrl-C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Прекомерне продукције мокраћне киселине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</a:pPr>
            <a:r>
              <a:rPr lang="sr-Cyrl-C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Неуролошке неспособности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</a:pPr>
            <a:r>
              <a:rPr lang="sr-Cyrl-C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Проблема у понашању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sr-Cyrl-C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Могућности лечења су ограничене: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</a:pPr>
            <a:r>
              <a:rPr lang="sr-Cyrl-C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Алопуринол за хиперурикемију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</a:pPr>
            <a:r>
              <a:rPr lang="sr-Cyrl-C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Бензодиазепини за спастичност</a:t>
            </a:r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10601" name="Rectangle 9"/>
          <p:cNvSpPr>
            <a:spLocks noChangeArrowheads="1"/>
          </p:cNvSpPr>
          <p:nvPr/>
        </p:nvSpPr>
        <p:spPr bwMode="auto">
          <a:xfrm>
            <a:off x="4572000" y="4389438"/>
            <a:ext cx="4572000" cy="246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sr-Latn-C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SCID</a:t>
            </a:r>
            <a:r>
              <a:rPr lang="sr-Cyrl-C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; “Bubble boy” disease, алимфоцитоза – генетски поремећај који захвата неколико гена и као последица тога обе линије лимфоцита и Т и Б су нефункционалне.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sr-Cyrl-C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Обољење подразумева сталну, хроничну осетљивост на инфективне болести: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</a:pPr>
            <a:r>
              <a:rPr lang="sr-Cyrl-CS"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Хронична дијареја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</a:pPr>
            <a:r>
              <a:rPr lang="sr-Cyrl-CS"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Инфекције ушију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</a:pPr>
            <a:r>
              <a:rPr lang="sr-Cyrl-CS"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Пнеумонија изазвана бакт. из рода </a:t>
            </a: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Pneumocystis</a:t>
            </a:r>
            <a:endParaRPr lang="sr-Cyrl-CS" sz="14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</a:pPr>
            <a:r>
              <a:rPr lang="sr-Cyrl-C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Орална кандидијаза</a:t>
            </a:r>
            <a:endParaRPr lang="en-US" sz="12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advTm="400376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 sz="2400">
                <a:latin typeface="Arial" charset="0"/>
                <a:cs typeface="Arial" charset="0"/>
              </a:rPr>
              <a:t>Пиримидинске базе (за разлику од пуринских) се синтетишу као слободне базе, а затим се преводе у нуклеотиде.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80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sr-Cyrl-CS" sz="2400" b="1">
                <a:latin typeface="Arial" charset="0"/>
                <a:cs typeface="Arial" charset="0"/>
              </a:rPr>
              <a:t>Аспартат</a:t>
            </a:r>
            <a:r>
              <a:rPr lang="sr-Cyrl-CS" sz="2400">
                <a:latin typeface="Arial" charset="0"/>
                <a:cs typeface="Arial" charset="0"/>
              </a:rPr>
              <a:t> и цитоплазматски </a:t>
            </a:r>
            <a:r>
              <a:rPr lang="sr-Cyrl-CS" sz="2400" b="1">
                <a:latin typeface="Arial" charset="0"/>
                <a:cs typeface="Arial" charset="0"/>
              </a:rPr>
              <a:t>карбамоил-фосфат</a:t>
            </a:r>
            <a:r>
              <a:rPr lang="sr-Cyrl-CS" sz="2400">
                <a:latin typeface="Arial" charset="0"/>
                <a:cs typeface="Arial" charset="0"/>
              </a:rPr>
              <a:t> су прекурсори за синтезу пиримидинског прстена.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80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sr-Cyrl-CS" sz="2400">
                <a:latin typeface="Arial" charset="0"/>
                <a:cs typeface="Arial" charset="0"/>
              </a:rPr>
              <a:t>Први пиримидински нуклеотид који настаје је оротат-мононуклеотид, </a:t>
            </a:r>
            <a:r>
              <a:rPr lang="en-US" sz="2400">
                <a:latin typeface="Arial" charset="0"/>
                <a:cs typeface="Arial" charset="0"/>
              </a:rPr>
              <a:t>OMP</a:t>
            </a:r>
            <a:r>
              <a:rPr lang="sr-Cyrl-CS" sz="2400">
                <a:latin typeface="Arial" charset="0"/>
                <a:cs typeface="Arial" charset="0"/>
              </a:rPr>
              <a:t>, који се затим преводи у уридин-монофосфат, </a:t>
            </a:r>
            <a:r>
              <a:rPr lang="en-US" sz="2400">
                <a:latin typeface="Arial" charset="0"/>
                <a:cs typeface="Arial" charset="0"/>
              </a:rPr>
              <a:t>UMP</a:t>
            </a:r>
            <a:r>
              <a:rPr lang="sr-Cyrl-CS" sz="2400">
                <a:latin typeface="Arial" charset="0"/>
                <a:cs typeface="Arial" charset="0"/>
              </a:rPr>
              <a:t>. Остали пиримидински нуклеотиди настају из урацилног интермедијера.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80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sr-Cyrl-CS" sz="2400">
                <a:latin typeface="Arial" charset="0"/>
                <a:cs typeface="Arial" charset="0"/>
              </a:rPr>
              <a:t>Деокси-рибонуклеотиди настају редукцијом рибонуклеотида уз каталитичко деловање </a:t>
            </a:r>
            <a:r>
              <a:rPr lang="sr-Cyrl-CS" sz="2400" b="1">
                <a:latin typeface="Arial" charset="0"/>
                <a:cs typeface="Arial" charset="0"/>
              </a:rPr>
              <a:t>рибонуклеотид-редуктазе</a:t>
            </a:r>
            <a:r>
              <a:rPr lang="sr-Cyrl-CS" sz="2400">
                <a:latin typeface="Arial" charset="0"/>
                <a:cs typeface="Arial" charset="0"/>
              </a:rPr>
              <a:t>. Регулација овог ензима је комплексна.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80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sr-Cyrl-CS" sz="2400">
                <a:latin typeface="Arial" charset="0"/>
                <a:cs typeface="Arial" charset="0"/>
              </a:rPr>
              <a:t>Разлагањем пуринских нуклеотида настаје мокраћна киселина која се излучује у урин. Повишена концентрација мокраћне киселине у крви изазива </a:t>
            </a:r>
            <a:r>
              <a:rPr lang="sr-Cyrl-CS" sz="2400" b="1">
                <a:latin typeface="Arial" charset="0"/>
                <a:cs typeface="Arial" charset="0"/>
              </a:rPr>
              <a:t>гихт</a:t>
            </a:r>
            <a:r>
              <a:rPr lang="sr-Cyrl-CS" sz="2400">
                <a:latin typeface="Arial" charset="0"/>
                <a:cs typeface="Arial" charset="0"/>
              </a:rPr>
              <a:t>.</a:t>
            </a:r>
            <a:endParaRPr lang="en-US"/>
          </a:p>
        </p:txBody>
      </p:sp>
      <p:sp>
        <p:nvSpPr>
          <p:cNvPr id="111620" name="Rectangle 4"/>
          <p:cNvSpPr>
            <a:spLocks noRot="1" noChangeArrowheads="1"/>
          </p:cNvSpPr>
          <p:nvPr/>
        </p:nvSpPr>
        <p:spPr bwMode="auto">
          <a:xfrm>
            <a:off x="457200" y="274638"/>
            <a:ext cx="8229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sr-Cyrl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ТРЕБА ДА СЕ ЗНА –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key points</a:t>
            </a:r>
          </a:p>
        </p:txBody>
      </p:sp>
    </p:spTree>
  </p:cSld>
  <p:clrMapOvr>
    <a:masterClrMapping/>
  </p:clrMapOvr>
  <p:transition advTm="77217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838200"/>
            <a:ext cx="8229600" cy="56546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latin typeface="Arial" charset="0"/>
              </a:rPr>
              <a:t>Постоје </a:t>
            </a:r>
            <a:r>
              <a:rPr lang="en-US">
                <a:solidFill>
                  <a:srgbClr val="FFFF00"/>
                </a:solidFill>
                <a:latin typeface="Arial" charset="0"/>
              </a:rPr>
              <a:t>две врсте азотних база</a:t>
            </a:r>
            <a:r>
              <a:rPr lang="en-US" b="1">
                <a:latin typeface="Arial" charset="0"/>
              </a:rPr>
              <a:t>: </a:t>
            </a:r>
            <a:endParaRPr lang="sr-Cyrl-CS" b="1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sr-Cyrl-CS" b="1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b="1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 b="1">
                <a:solidFill>
                  <a:srgbClr val="FFFF00"/>
                </a:solidFill>
                <a:latin typeface="Arial" charset="0"/>
              </a:rPr>
              <a:t>ПУРИНСКЕ</a:t>
            </a:r>
            <a:r>
              <a:rPr lang="en-US">
                <a:latin typeface="Arial" charset="0"/>
              </a:rPr>
              <a:t> и </a:t>
            </a:r>
            <a:endParaRPr lang="sr-Cyrl-CS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 b="1">
                <a:solidFill>
                  <a:srgbClr val="FFFF00"/>
                </a:solidFill>
                <a:latin typeface="Arial" charset="0"/>
              </a:rPr>
              <a:t>ПИРИМИДИНСКЕ</a:t>
            </a:r>
            <a:r>
              <a:rPr lang="en-US">
                <a:latin typeface="Arial" charset="0"/>
              </a:rPr>
              <a:t> </a:t>
            </a:r>
            <a:r>
              <a:rPr lang="sr-Cyrl-CS">
                <a:latin typeface="Arial" charset="0"/>
              </a:rPr>
              <a:t>азотне </a:t>
            </a:r>
            <a:r>
              <a:rPr lang="en-US">
                <a:latin typeface="Arial" charset="0"/>
              </a:rPr>
              <a:t>базе.</a:t>
            </a:r>
            <a:endParaRPr lang="sr-Latn-CS">
              <a:latin typeface="Arial" charset="0"/>
            </a:endParaRPr>
          </a:p>
        </p:txBody>
      </p:sp>
    </p:spTree>
  </p:cSld>
  <p:clrMapOvr>
    <a:masterClrMapping/>
  </p:clrMapOvr>
  <p:transition advTm="13207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r>
              <a:rPr lang="en-AU" sz="2800" b="1">
                <a:latin typeface="Arial" charset="0"/>
              </a:rPr>
              <a:t>Пуринске базе</a:t>
            </a:r>
            <a:r>
              <a:rPr lang="en-AU" sz="2800">
                <a:latin typeface="Arial" charset="0"/>
              </a:rPr>
              <a:t> се састоје од </a:t>
            </a:r>
            <a:r>
              <a:rPr lang="en-AU" sz="2800" b="1">
                <a:solidFill>
                  <a:srgbClr val="FFFF00"/>
                </a:solidFill>
                <a:latin typeface="Arial" charset="0"/>
              </a:rPr>
              <a:t>ДВА АЗОТНА ПРСТЕНА</a:t>
            </a:r>
            <a:r>
              <a:rPr lang="en-US" sz="2800">
                <a:latin typeface="Arial" charset="0"/>
              </a:rPr>
              <a:t>.</a:t>
            </a:r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endParaRPr lang="en-AU" sz="2800" b="1"/>
          </a:p>
          <a:p>
            <a:r>
              <a:rPr lang="en-AU" sz="2800" b="1">
                <a:solidFill>
                  <a:srgbClr val="FFFF00"/>
                </a:solidFill>
                <a:latin typeface="Arial" charset="0"/>
              </a:rPr>
              <a:t>АДЕНИН</a:t>
            </a:r>
            <a:r>
              <a:rPr lang="en-AU" sz="2800">
                <a:latin typeface="Arial" charset="0"/>
              </a:rPr>
              <a:t> – 6-</a:t>
            </a:r>
            <a:r>
              <a:rPr lang="en-AU" sz="2800" b="1">
                <a:latin typeface="Arial" charset="0"/>
              </a:rPr>
              <a:t>амино</a:t>
            </a:r>
            <a:r>
              <a:rPr lang="en-AU" sz="2800">
                <a:latin typeface="Arial" charset="0"/>
              </a:rPr>
              <a:t> пурин</a:t>
            </a:r>
            <a:endParaRPr lang="en-AU" sz="2800" b="1">
              <a:latin typeface="Arial" charset="0"/>
            </a:endParaRPr>
          </a:p>
          <a:p>
            <a:r>
              <a:rPr lang="en-AU" sz="2800" b="1">
                <a:solidFill>
                  <a:srgbClr val="FFFF00"/>
                </a:solidFill>
                <a:latin typeface="Arial" charset="0"/>
              </a:rPr>
              <a:t>ГУАНИН </a:t>
            </a:r>
            <a:r>
              <a:rPr lang="en-AU" sz="2800" b="1">
                <a:latin typeface="Arial" charset="0"/>
              </a:rPr>
              <a:t>–</a:t>
            </a:r>
            <a:r>
              <a:rPr lang="en-AU" sz="2800">
                <a:latin typeface="Arial" charset="0"/>
              </a:rPr>
              <a:t> 2-</a:t>
            </a:r>
            <a:r>
              <a:rPr lang="en-AU" sz="2800" b="1">
                <a:latin typeface="Arial" charset="0"/>
              </a:rPr>
              <a:t>амино-</a:t>
            </a:r>
            <a:r>
              <a:rPr lang="en-AU" sz="2800">
                <a:latin typeface="Arial" charset="0"/>
              </a:rPr>
              <a:t>6-</a:t>
            </a:r>
            <a:r>
              <a:rPr lang="en-AU" sz="2800" b="1">
                <a:latin typeface="Arial" charset="0"/>
              </a:rPr>
              <a:t>окси</a:t>
            </a:r>
            <a:r>
              <a:rPr lang="en-AU" sz="2800">
                <a:latin typeface="Arial" charset="0"/>
              </a:rPr>
              <a:t>-пурин</a:t>
            </a:r>
            <a:endParaRPr lang="en-AU" sz="2800" b="1">
              <a:latin typeface="Arial" charset="0"/>
            </a:endParaRPr>
          </a:p>
          <a:p>
            <a:r>
              <a:rPr lang="en-AU" sz="2800" b="1">
                <a:solidFill>
                  <a:srgbClr val="FFFF00"/>
                </a:solidFill>
                <a:latin typeface="Arial" charset="0"/>
              </a:rPr>
              <a:t>Хипоксантин</a:t>
            </a:r>
            <a:r>
              <a:rPr lang="en-AU" sz="2800" b="1">
                <a:latin typeface="Arial" charset="0"/>
              </a:rPr>
              <a:t> </a:t>
            </a:r>
            <a:r>
              <a:rPr lang="en-AU" sz="2800">
                <a:latin typeface="Arial" charset="0"/>
              </a:rPr>
              <a:t>– 6 – окси –пурин</a:t>
            </a:r>
            <a:endParaRPr lang="en-US" sz="2800">
              <a:latin typeface="Arial" charset="0"/>
            </a:endParaRPr>
          </a:p>
          <a:p>
            <a:r>
              <a:rPr lang="en-AU" sz="2800" b="1">
                <a:solidFill>
                  <a:srgbClr val="FFFF00"/>
                </a:solidFill>
                <a:latin typeface="Arial" charset="0"/>
              </a:rPr>
              <a:t>Ксантин</a:t>
            </a:r>
            <a:r>
              <a:rPr lang="en-AU" sz="2800" b="1">
                <a:latin typeface="Arial" charset="0"/>
              </a:rPr>
              <a:t> – </a:t>
            </a:r>
            <a:r>
              <a:rPr lang="en-AU" sz="2800">
                <a:latin typeface="Arial" charset="0"/>
              </a:rPr>
              <a:t>2,6-диокси-пурин</a:t>
            </a:r>
            <a:r>
              <a:rPr lang="sr-Latn-CS" sz="2800"/>
              <a:t> 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412875"/>
            <a:ext cx="4537075" cy="252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3256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sz="2800" b="1">
                <a:latin typeface="Arial" charset="0"/>
              </a:rPr>
              <a:t>Нуклеотиди</a:t>
            </a:r>
            <a:r>
              <a:rPr lang="sr-Latn-CS" sz="2800">
                <a:latin typeface="Arial" charset="0"/>
              </a:rPr>
              <a:t> имају бројне улоге у нашем организму:</a:t>
            </a:r>
          </a:p>
          <a:p>
            <a:pPr lvl="1">
              <a:lnSpc>
                <a:spcPct val="80000"/>
              </a:lnSpc>
            </a:pPr>
            <a:r>
              <a:rPr lang="sr-Cyrl-CS" sz="2400">
                <a:latin typeface="Arial" charset="0"/>
              </a:rPr>
              <a:t>Мономерне јединице нуклеинских киселина – </a:t>
            </a:r>
            <a:r>
              <a:rPr lang="sr-Latn-CS" sz="2400">
                <a:solidFill>
                  <a:srgbClr val="FFFF00"/>
                </a:solidFill>
                <a:latin typeface="Arial" charset="0"/>
              </a:rPr>
              <a:t>DNK</a:t>
            </a:r>
            <a:r>
              <a:rPr lang="sr-Latn-CS" sz="2400">
                <a:latin typeface="Arial" charset="0"/>
              </a:rPr>
              <a:t> </a:t>
            </a:r>
            <a:r>
              <a:rPr lang="en-US" sz="2400">
                <a:latin typeface="Arial" charset="0"/>
              </a:rPr>
              <a:t>и</a:t>
            </a:r>
            <a:r>
              <a:rPr lang="sr-Cyrl-CS" sz="2400">
                <a:latin typeface="Arial" charset="0"/>
              </a:rPr>
              <a:t> </a:t>
            </a:r>
            <a:r>
              <a:rPr lang="sr-Latn-CS" sz="2400">
                <a:solidFill>
                  <a:srgbClr val="FFFF00"/>
                </a:solidFill>
                <a:latin typeface="Arial" charset="0"/>
              </a:rPr>
              <a:t>RNK</a:t>
            </a:r>
            <a:endParaRPr lang="en-US" sz="2400">
              <a:latin typeface="Arial" charset="0"/>
            </a:endParaRPr>
          </a:p>
          <a:p>
            <a:pPr lvl="1">
              <a:lnSpc>
                <a:spcPct val="80000"/>
              </a:lnSpc>
            </a:pPr>
            <a:r>
              <a:rPr lang="sr-Cyrl-CS" sz="2400">
                <a:latin typeface="Arial" charset="0"/>
              </a:rPr>
              <a:t>Прекурсори за </a:t>
            </a:r>
            <a:r>
              <a:rPr lang="sr-Cyrl-CS" sz="2400">
                <a:solidFill>
                  <a:srgbClr val="FFFF00"/>
                </a:solidFill>
                <a:latin typeface="Arial" charset="0"/>
              </a:rPr>
              <a:t>биосинтезу многих биомолекула</a:t>
            </a:r>
            <a:endParaRPr lang="en-US" sz="2400">
              <a:latin typeface="Arial" charset="0"/>
            </a:endParaRPr>
          </a:p>
          <a:p>
            <a:pPr lvl="1">
              <a:lnSpc>
                <a:spcPct val="80000"/>
              </a:lnSpc>
            </a:pPr>
            <a:r>
              <a:rPr lang="sr-Cyrl-CS" sz="2400">
                <a:latin typeface="Arial" charset="0"/>
              </a:rPr>
              <a:t>Аденински нуклеотид</a:t>
            </a:r>
            <a:r>
              <a:rPr lang="en-US" sz="2400">
                <a:latin typeface="Arial" charset="0"/>
              </a:rPr>
              <a:t>, </a:t>
            </a:r>
            <a:r>
              <a:rPr lang="sr-Latn-CS" sz="2400">
                <a:solidFill>
                  <a:srgbClr val="FFFF00"/>
                </a:solidFill>
                <a:latin typeface="Arial" charset="0"/>
              </a:rPr>
              <a:t>ATP</a:t>
            </a:r>
            <a:r>
              <a:rPr lang="sr-Latn-CS" sz="2400">
                <a:latin typeface="Arial" charset="0"/>
              </a:rPr>
              <a:t>,</a:t>
            </a:r>
            <a:r>
              <a:rPr lang="sr-Cyrl-CS" sz="2400">
                <a:latin typeface="Arial" charset="0"/>
              </a:rPr>
              <a:t> је универзални енергетски “покрета</a:t>
            </a:r>
            <a:r>
              <a:rPr lang="sr-Latn-CS" sz="2400">
                <a:latin typeface="Arial" charset="0"/>
              </a:rPr>
              <a:t>ч</a:t>
            </a:r>
            <a:r>
              <a:rPr lang="sr-Cyrl-CS" sz="2400">
                <a:latin typeface="Arial" charset="0"/>
              </a:rPr>
              <a:t>” најве</a:t>
            </a:r>
            <a:r>
              <a:rPr lang="sr-Latn-CS" sz="2400">
                <a:latin typeface="Arial" charset="0"/>
              </a:rPr>
              <a:t>ћ</a:t>
            </a:r>
            <a:r>
              <a:rPr lang="sr-Cyrl-CS" sz="2400">
                <a:latin typeface="Arial" charset="0"/>
              </a:rPr>
              <a:t>ег броја ензимских ре</a:t>
            </a:r>
            <a:r>
              <a:rPr lang="sr-Latn-CS" sz="2400">
                <a:latin typeface="Arial" charset="0"/>
              </a:rPr>
              <a:t>а</a:t>
            </a:r>
            <a:r>
              <a:rPr lang="sr-Cyrl-CS" sz="2400">
                <a:latin typeface="Arial" charset="0"/>
              </a:rPr>
              <a:t>кција</a:t>
            </a:r>
            <a:endParaRPr lang="en-US" sz="2400">
              <a:latin typeface="Arial" charset="0"/>
            </a:endParaRPr>
          </a:p>
          <a:p>
            <a:pPr lvl="1">
              <a:lnSpc>
                <a:spcPct val="80000"/>
              </a:lnSpc>
            </a:pPr>
            <a:r>
              <a:rPr lang="sr-Cyrl-CS" sz="2400">
                <a:latin typeface="Arial" charset="0"/>
              </a:rPr>
              <a:t>Аденински нуклеотиди (</a:t>
            </a:r>
            <a:r>
              <a:rPr lang="sr-Latn-CS" sz="2400">
                <a:latin typeface="Arial" charset="0"/>
              </a:rPr>
              <a:t>AMP</a:t>
            </a:r>
            <a:r>
              <a:rPr lang="sr-Cyrl-CS" sz="2400">
                <a:latin typeface="Arial" charset="0"/>
              </a:rPr>
              <a:t>) су компоненте 3 главна коензима (косупстрата): </a:t>
            </a:r>
            <a:r>
              <a:rPr lang="sr-Latn-CS" sz="2400">
                <a:latin typeface="Arial" charset="0"/>
              </a:rPr>
              <a:t>NADH</a:t>
            </a:r>
            <a:r>
              <a:rPr lang="sr-Cyrl-CS" sz="2400">
                <a:latin typeface="Arial" charset="0"/>
              </a:rPr>
              <a:t>, </a:t>
            </a:r>
            <a:r>
              <a:rPr lang="sr-Latn-CS" sz="2400">
                <a:latin typeface="Arial" charset="0"/>
              </a:rPr>
              <a:t>NADPH</a:t>
            </a:r>
            <a:r>
              <a:rPr lang="sr-Cyrl-CS" sz="2400">
                <a:latin typeface="Arial" charset="0"/>
              </a:rPr>
              <a:t>, FADH</a:t>
            </a:r>
            <a:r>
              <a:rPr lang="sr-Latn-CS" sz="2400" baseline="-25000">
                <a:latin typeface="Arial" charset="0"/>
              </a:rPr>
              <a:t>2</a:t>
            </a:r>
            <a:r>
              <a:rPr lang="sr-Cyrl-CS" sz="2400">
                <a:latin typeface="Arial" charset="0"/>
              </a:rPr>
              <a:t>, </a:t>
            </a:r>
            <a:r>
              <a:rPr lang="sr-Latn-CS" sz="2400">
                <a:latin typeface="Arial" charset="0"/>
              </a:rPr>
              <a:t>CoA</a:t>
            </a:r>
            <a:endParaRPr lang="en-US" sz="2400">
              <a:latin typeface="Arial" charset="0"/>
            </a:endParaRPr>
          </a:p>
          <a:p>
            <a:pPr lvl="1">
              <a:lnSpc>
                <a:spcPct val="80000"/>
              </a:lnSpc>
            </a:pPr>
            <a:r>
              <a:rPr lang="sr-Cyrl-CS" sz="2400">
                <a:latin typeface="Arial" charset="0"/>
              </a:rPr>
              <a:t>Гуанински нуклеотид </a:t>
            </a:r>
            <a:r>
              <a:rPr lang="sr-Latn-CS" sz="2400">
                <a:solidFill>
                  <a:srgbClr val="FFFF00"/>
                </a:solidFill>
                <a:latin typeface="Arial" charset="0"/>
              </a:rPr>
              <a:t>GTP</a:t>
            </a:r>
            <a:r>
              <a:rPr lang="sr-Latn-CS" sz="2400">
                <a:latin typeface="Arial" charset="0"/>
              </a:rPr>
              <a:t>,</a:t>
            </a:r>
            <a:r>
              <a:rPr lang="sr-Cyrl-CS" sz="2400">
                <a:latin typeface="Arial" charset="0"/>
              </a:rPr>
              <a:t> је извор енергије </a:t>
            </a:r>
            <a:r>
              <a:rPr lang="sr-Cyrl-CS" sz="2400">
                <a:solidFill>
                  <a:srgbClr val="FFFF00"/>
                </a:solidFill>
                <a:latin typeface="Arial" charset="0"/>
              </a:rPr>
              <a:t>за синтезу протеина</a:t>
            </a:r>
            <a:endParaRPr lang="en-US" sz="2400">
              <a:solidFill>
                <a:srgbClr val="FFFF00"/>
              </a:solidFill>
              <a:latin typeface="Arial" charset="0"/>
            </a:endParaRPr>
          </a:p>
          <a:p>
            <a:pPr lvl="1">
              <a:lnSpc>
                <a:spcPct val="80000"/>
              </a:lnSpc>
            </a:pPr>
            <a:r>
              <a:rPr lang="sr-Latn-CS" sz="2400">
                <a:solidFill>
                  <a:srgbClr val="FFFF00"/>
                </a:solidFill>
                <a:latin typeface="Arial" charset="0"/>
              </a:rPr>
              <a:t>UTP </a:t>
            </a:r>
            <a:r>
              <a:rPr lang="sr-Latn-CS" sz="2400">
                <a:latin typeface="Arial" charset="0"/>
              </a:rPr>
              <a:t>је</a:t>
            </a:r>
            <a:r>
              <a:rPr lang="sr-Cyrl-CS" sz="2400">
                <a:latin typeface="Arial" charset="0"/>
              </a:rPr>
              <a:t> извор енергије за активацију </a:t>
            </a:r>
            <a:r>
              <a:rPr lang="sr-Cyrl-CS" sz="2400">
                <a:solidFill>
                  <a:srgbClr val="FFFF00"/>
                </a:solidFill>
                <a:latin typeface="Arial" charset="0"/>
              </a:rPr>
              <a:t>глукозе </a:t>
            </a:r>
            <a:r>
              <a:rPr lang="sr-Latn-CS" sz="2400">
                <a:solidFill>
                  <a:srgbClr val="FFFF00"/>
                </a:solidFill>
                <a:latin typeface="Arial" charset="0"/>
              </a:rPr>
              <a:t>и</a:t>
            </a:r>
            <a:r>
              <a:rPr lang="sr-Cyrl-CS" sz="2400">
                <a:solidFill>
                  <a:srgbClr val="FFFF00"/>
                </a:solidFill>
                <a:latin typeface="Arial" charset="0"/>
              </a:rPr>
              <a:t> галактозе</a:t>
            </a:r>
            <a:endParaRPr lang="en-US" sz="2400">
              <a:latin typeface="Arial" charset="0"/>
            </a:endParaRPr>
          </a:p>
          <a:p>
            <a:pPr lvl="1">
              <a:lnSpc>
                <a:spcPct val="80000"/>
              </a:lnSpc>
            </a:pPr>
            <a:r>
              <a:rPr lang="sr-Latn-CS" sz="2400">
                <a:solidFill>
                  <a:srgbClr val="FFFF00"/>
                </a:solidFill>
                <a:latin typeface="Arial" charset="0"/>
              </a:rPr>
              <a:t>CTP</a:t>
            </a:r>
            <a:r>
              <a:rPr lang="sr-Cyrl-CS" sz="2400">
                <a:latin typeface="Arial" charset="0"/>
              </a:rPr>
              <a:t> </a:t>
            </a:r>
            <a:r>
              <a:rPr lang="sr-Latn-CS" sz="2400">
                <a:latin typeface="Arial" charset="0"/>
              </a:rPr>
              <a:t>је</a:t>
            </a:r>
            <a:r>
              <a:rPr lang="sr-Cyrl-CS" sz="2400">
                <a:latin typeface="Arial" charset="0"/>
              </a:rPr>
              <a:t> извор енергије током </a:t>
            </a:r>
            <a:r>
              <a:rPr lang="sr-Cyrl-CS" sz="2400">
                <a:solidFill>
                  <a:srgbClr val="FFFF00"/>
                </a:solidFill>
                <a:latin typeface="Arial" charset="0"/>
              </a:rPr>
              <a:t>метаболизма липида</a:t>
            </a:r>
            <a:endParaRPr lang="en-US" sz="2400">
              <a:solidFill>
                <a:srgbClr val="FFFF00"/>
              </a:solidFill>
              <a:latin typeface="Arial" charset="0"/>
            </a:endParaRPr>
          </a:p>
          <a:p>
            <a:pPr lvl="1">
              <a:lnSpc>
                <a:spcPct val="80000"/>
              </a:lnSpc>
            </a:pPr>
            <a:r>
              <a:rPr lang="sr-Cyrl-CS" sz="2400">
                <a:latin typeface="Arial" charset="0"/>
              </a:rPr>
              <a:t>Регулатори метаболизма: </a:t>
            </a:r>
            <a:r>
              <a:rPr lang="sr-Latn-CS" sz="2400">
                <a:latin typeface="Arial" charset="0"/>
              </a:rPr>
              <a:t>cAMP</a:t>
            </a:r>
            <a:r>
              <a:rPr lang="sr-Cyrl-CS" sz="2400">
                <a:latin typeface="Arial" charset="0"/>
              </a:rPr>
              <a:t>, ковалентне модификације уз </a:t>
            </a:r>
            <a:r>
              <a:rPr lang="sr-Latn-CS" sz="2400">
                <a:latin typeface="Arial" charset="0"/>
              </a:rPr>
              <a:t>ATP</a:t>
            </a:r>
          </a:p>
        </p:txBody>
      </p:sp>
      <p:sp>
        <p:nvSpPr>
          <p:cNvPr id="1126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>
                <a:solidFill>
                  <a:srgbClr val="FFFF00"/>
                </a:solidFill>
                <a:latin typeface="Arial" charset="0"/>
              </a:rPr>
              <a:t>Функције нуклеотида у организму</a:t>
            </a:r>
            <a:endParaRPr lang="en-US" sz="320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ransition advTm="130713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04813"/>
            <a:ext cx="3467100" cy="6192837"/>
          </a:xfrm>
        </p:spPr>
        <p:txBody>
          <a:bodyPr/>
          <a:lstStyle/>
          <a:p>
            <a:r>
              <a:rPr lang="en-AU" sz="2400" b="1" u="sng">
                <a:solidFill>
                  <a:srgbClr val="FFFF00"/>
                </a:solidFill>
                <a:latin typeface="Arial" charset="0"/>
              </a:rPr>
              <a:t>НУКЛЕОЗИДИ</a:t>
            </a:r>
            <a:r>
              <a:rPr lang="sr-Latn-CS" sz="24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Latn-CS" sz="2400">
                <a:latin typeface="Arial" charset="0"/>
              </a:rPr>
              <a:t> на</a:t>
            </a:r>
            <a:r>
              <a:rPr lang="en-AU" sz="2400">
                <a:latin typeface="Arial" charset="0"/>
              </a:rPr>
              <a:t>стају спајањем </a:t>
            </a:r>
            <a:r>
              <a:rPr lang="en-AU" sz="2400" b="1">
                <a:solidFill>
                  <a:srgbClr val="FFFF00"/>
                </a:solidFill>
                <a:latin typeface="Arial" charset="0"/>
              </a:rPr>
              <a:t>гликозидним</a:t>
            </a:r>
            <a:r>
              <a:rPr lang="en-AU" sz="2400">
                <a:solidFill>
                  <a:srgbClr val="FFFF00"/>
                </a:solidFill>
                <a:latin typeface="Arial" charset="0"/>
              </a:rPr>
              <a:t> везама</a:t>
            </a:r>
            <a:r>
              <a:rPr lang="en-AU" sz="2400">
                <a:latin typeface="Arial" charset="0"/>
              </a:rPr>
              <a:t> </a:t>
            </a:r>
            <a:r>
              <a:rPr lang="sr-Latn-CS" sz="2400">
                <a:solidFill>
                  <a:srgbClr val="FFFF00"/>
                </a:solidFill>
                <a:latin typeface="Arial" charset="0"/>
              </a:rPr>
              <a:t>ш</a:t>
            </a:r>
            <a:r>
              <a:rPr lang="en-AU" sz="2400">
                <a:solidFill>
                  <a:srgbClr val="FFFF00"/>
                </a:solidFill>
                <a:latin typeface="Arial" charset="0"/>
              </a:rPr>
              <a:t>е</a:t>
            </a:r>
            <a:r>
              <a:rPr lang="sr-Latn-CS" sz="2400">
                <a:solidFill>
                  <a:srgbClr val="FFFF00"/>
                </a:solidFill>
                <a:latin typeface="Arial" charset="0"/>
              </a:rPr>
              <a:t>ћ</a:t>
            </a:r>
            <a:r>
              <a:rPr lang="en-AU" sz="2400">
                <a:solidFill>
                  <a:srgbClr val="FFFF00"/>
                </a:solidFill>
                <a:latin typeface="Arial" charset="0"/>
              </a:rPr>
              <a:t>ера</a:t>
            </a:r>
            <a:r>
              <a:rPr lang="en-AU" sz="2400">
                <a:latin typeface="Arial" charset="0"/>
              </a:rPr>
              <a:t> </a:t>
            </a:r>
            <a:r>
              <a:rPr lang="en-AU" sz="2400" b="1">
                <a:latin typeface="Arial" charset="0"/>
              </a:rPr>
              <a:t>рибозе (RNK) </a:t>
            </a:r>
            <a:r>
              <a:rPr lang="en-AU" sz="2400">
                <a:latin typeface="Arial" charset="0"/>
              </a:rPr>
              <a:t>или </a:t>
            </a:r>
            <a:r>
              <a:rPr lang="en-AU" sz="2400" b="1">
                <a:latin typeface="Arial" charset="0"/>
              </a:rPr>
              <a:t>дезоксирибозе (DNK) </a:t>
            </a:r>
            <a:r>
              <a:rPr lang="en-AU" sz="2400">
                <a:latin typeface="Arial" charset="0"/>
              </a:rPr>
              <a:t> </a:t>
            </a:r>
            <a:r>
              <a:rPr lang="en-AU" sz="2400">
                <a:solidFill>
                  <a:srgbClr val="FFFF00"/>
                </a:solidFill>
                <a:latin typeface="Arial" charset="0"/>
              </a:rPr>
              <a:t>за </a:t>
            </a:r>
            <a:r>
              <a:rPr lang="en-AU" sz="2400" b="1">
                <a:solidFill>
                  <a:srgbClr val="FFFF00"/>
                </a:solidFill>
                <a:latin typeface="Arial" charset="0"/>
              </a:rPr>
              <a:t>пуринску</a:t>
            </a:r>
            <a:r>
              <a:rPr lang="en-AU" sz="2400" b="1">
                <a:latin typeface="Arial" charset="0"/>
              </a:rPr>
              <a:t> </a:t>
            </a:r>
            <a:r>
              <a:rPr lang="en-AU" sz="2400">
                <a:latin typeface="Arial" charset="0"/>
              </a:rPr>
              <a:t>(веза изме</a:t>
            </a:r>
            <a:r>
              <a:rPr lang="sr-Latn-CS" sz="2400">
                <a:latin typeface="Arial" charset="0"/>
              </a:rPr>
              <a:t>ђ</a:t>
            </a:r>
            <a:r>
              <a:rPr lang="en-AU" sz="2400">
                <a:latin typeface="Arial" charset="0"/>
              </a:rPr>
              <a:t>у 1C </a:t>
            </a:r>
            <a:r>
              <a:rPr lang="sr-Latn-CS" sz="2400">
                <a:latin typeface="Arial" charset="0"/>
              </a:rPr>
              <a:t>ш</a:t>
            </a:r>
            <a:r>
              <a:rPr lang="en-AU" sz="2400">
                <a:latin typeface="Arial" charset="0"/>
              </a:rPr>
              <a:t>е</a:t>
            </a:r>
            <a:r>
              <a:rPr lang="sr-Latn-CS" sz="2400">
                <a:latin typeface="Arial" charset="0"/>
              </a:rPr>
              <a:t>ћ</a:t>
            </a:r>
            <a:r>
              <a:rPr lang="en-AU" sz="2400">
                <a:latin typeface="Arial" charset="0"/>
              </a:rPr>
              <a:t>ера – 9N базе) или </a:t>
            </a:r>
            <a:r>
              <a:rPr lang="en-AU" sz="2400" b="1">
                <a:solidFill>
                  <a:srgbClr val="FFFF00"/>
                </a:solidFill>
                <a:latin typeface="Arial" charset="0"/>
              </a:rPr>
              <a:t>пиримидинску</a:t>
            </a:r>
            <a:r>
              <a:rPr lang="en-AU" sz="2400">
                <a:latin typeface="Arial" charset="0"/>
              </a:rPr>
              <a:t> </a:t>
            </a:r>
            <a:r>
              <a:rPr lang="en-AU" sz="2400" b="1">
                <a:solidFill>
                  <a:srgbClr val="FFFF00"/>
                </a:solidFill>
                <a:latin typeface="Arial" charset="0"/>
              </a:rPr>
              <a:t>базу</a:t>
            </a:r>
            <a:r>
              <a:rPr lang="en-AU" sz="2400">
                <a:latin typeface="Arial" charset="0"/>
              </a:rPr>
              <a:t> (веза изме</a:t>
            </a:r>
            <a:r>
              <a:rPr lang="sr-Latn-CS" sz="2400">
                <a:latin typeface="Arial" charset="0"/>
              </a:rPr>
              <a:t>ђ</a:t>
            </a:r>
            <a:r>
              <a:rPr lang="en-AU" sz="2400">
                <a:latin typeface="Arial" charset="0"/>
              </a:rPr>
              <a:t>у 1C </a:t>
            </a:r>
            <a:r>
              <a:rPr lang="sr-Latn-CS" sz="2400">
                <a:latin typeface="Arial" charset="0"/>
              </a:rPr>
              <a:t>ш</a:t>
            </a:r>
            <a:r>
              <a:rPr lang="en-AU" sz="2400">
                <a:latin typeface="Arial" charset="0"/>
              </a:rPr>
              <a:t>е</a:t>
            </a:r>
            <a:r>
              <a:rPr lang="sr-Latn-CS" sz="2400">
                <a:latin typeface="Arial" charset="0"/>
              </a:rPr>
              <a:t>ћ</a:t>
            </a:r>
            <a:r>
              <a:rPr lang="en-AU" sz="2400">
                <a:latin typeface="Arial" charset="0"/>
              </a:rPr>
              <a:t>ера – 1N базе). </a:t>
            </a:r>
            <a:endParaRPr lang="sr-Latn-CS" sz="2400">
              <a:latin typeface="Arial" charset="0"/>
            </a:endParaRPr>
          </a:p>
          <a:p>
            <a:r>
              <a:rPr lang="sr-Cyrl-CS" sz="2400">
                <a:latin typeface="Arial" charset="0"/>
              </a:rPr>
              <a:t>Номенклатура нуклеозида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404813"/>
            <a:ext cx="27368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404813"/>
            <a:ext cx="2195512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3644900"/>
            <a:ext cx="273685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48488" y="2420938"/>
            <a:ext cx="2195512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48488" y="4868863"/>
            <a:ext cx="2195512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8761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765175"/>
            <a:ext cx="4244975" cy="5365750"/>
          </a:xfrm>
        </p:spPr>
        <p:txBody>
          <a:bodyPr/>
          <a:lstStyle/>
          <a:p>
            <a:r>
              <a:rPr lang="sr-Latn-CS">
                <a:latin typeface="Arial" charset="0"/>
              </a:rPr>
              <a:t>Везујући</a:t>
            </a:r>
            <a:r>
              <a:rPr lang="sr-Cyrl-CS">
                <a:latin typeface="Arial" charset="0"/>
              </a:rPr>
              <a:t> </a:t>
            </a:r>
            <a:r>
              <a:rPr lang="sr-Cyrl-CS" b="1">
                <a:solidFill>
                  <a:srgbClr val="FFFF00"/>
                </a:solidFill>
                <a:latin typeface="Arial" charset="0"/>
              </a:rPr>
              <a:t>естарским </a:t>
            </a:r>
            <a:r>
              <a:rPr lang="sr-Cyrl-CS">
                <a:solidFill>
                  <a:srgbClr val="FFFF00"/>
                </a:solidFill>
                <a:latin typeface="Arial" charset="0"/>
              </a:rPr>
              <a:t>везама</a:t>
            </a:r>
            <a:r>
              <a:rPr lang="sr-Cyrl-CS">
                <a:latin typeface="Arial" charset="0"/>
              </a:rPr>
              <a:t> једну или више </a:t>
            </a:r>
            <a:r>
              <a:rPr lang="sr-Cyrl-CS">
                <a:solidFill>
                  <a:srgbClr val="FFFF00"/>
                </a:solidFill>
                <a:latin typeface="Arial" charset="0"/>
              </a:rPr>
              <a:t>фосфатних група</a:t>
            </a:r>
            <a:r>
              <a:rPr lang="sr-Cyrl-CS">
                <a:latin typeface="Arial" charset="0"/>
              </a:rPr>
              <a:t> за </a:t>
            </a:r>
            <a:r>
              <a:rPr lang="sr-Cyrl-CS">
                <a:solidFill>
                  <a:srgbClr val="FFFF00"/>
                </a:solidFill>
                <a:latin typeface="Arial" charset="0"/>
              </a:rPr>
              <a:t>5’ угљеник рибозе</a:t>
            </a:r>
            <a:r>
              <a:rPr lang="sr-Cyrl-CS">
                <a:latin typeface="Arial" charset="0"/>
              </a:rPr>
              <a:t> или </a:t>
            </a:r>
            <a:r>
              <a:rPr lang="sr-Cyrl-CS">
                <a:solidFill>
                  <a:srgbClr val="FFFF00"/>
                </a:solidFill>
                <a:latin typeface="Arial" charset="0"/>
              </a:rPr>
              <a:t>дезоксирибозе</a:t>
            </a:r>
            <a:r>
              <a:rPr lang="sr-Latn-CS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CS">
                <a:solidFill>
                  <a:srgbClr val="FFFF00"/>
                </a:solidFill>
                <a:latin typeface="Arial" charset="0"/>
              </a:rPr>
              <a:t>нуклеозида</a:t>
            </a:r>
            <a:r>
              <a:rPr lang="sr-Cyrl-CS">
                <a:latin typeface="Arial" charset="0"/>
              </a:rPr>
              <a:t> добијамо </a:t>
            </a:r>
            <a:r>
              <a:rPr lang="sr-Cyrl-CS" b="1">
                <a:solidFill>
                  <a:srgbClr val="FFFF00"/>
                </a:solidFill>
                <a:latin typeface="Arial" charset="0"/>
              </a:rPr>
              <a:t>нуклеотид</a:t>
            </a:r>
            <a:r>
              <a:rPr lang="sr-Latn-CS">
                <a:solidFill>
                  <a:srgbClr val="FFFF00"/>
                </a:solidFill>
                <a:latin typeface="Arial" charset="0"/>
              </a:rPr>
              <a:t>.</a:t>
            </a:r>
          </a:p>
          <a:p>
            <a:endParaRPr lang="sr-Latn-CS">
              <a:latin typeface="Arial" charset="0"/>
            </a:endParaRPr>
          </a:p>
          <a:p>
            <a:r>
              <a:rPr lang="sr-Latn-CS">
                <a:latin typeface="Arial" charset="0"/>
              </a:rPr>
              <a:t>Номенклатура нук</a:t>
            </a:r>
            <a:r>
              <a:rPr lang="sr-Cyrl-CS">
                <a:latin typeface="Arial" charset="0"/>
              </a:rPr>
              <a:t>леотида</a:t>
            </a:r>
            <a:endParaRPr lang="sr-Latn-CS">
              <a:latin typeface="Arial" charset="0"/>
            </a:endParaRPr>
          </a:p>
        </p:txBody>
      </p:sp>
      <p:pic>
        <p:nvPicPr>
          <p:cNvPr id="25603" name="Picture 3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>
            <a:lum bright="-12000" contrast="24000"/>
          </a:blip>
          <a:srcRect l="38634"/>
          <a:stretch>
            <a:fillRect/>
          </a:stretch>
        </p:blipFill>
        <p:spPr>
          <a:xfrm>
            <a:off x="4648200" y="228600"/>
            <a:ext cx="4387850" cy="6408738"/>
          </a:xfrm>
          <a:noFill/>
          <a:ln/>
        </p:spPr>
      </p:pic>
    </p:spTree>
  </p:cSld>
  <p:clrMapOvr>
    <a:masterClrMapping/>
  </p:clrMapOvr>
  <p:transition advTm="49118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404813"/>
            <a:ext cx="8229600" cy="1439862"/>
          </a:xfrm>
        </p:spPr>
        <p:txBody>
          <a:bodyPr/>
          <a:lstStyle/>
          <a:p>
            <a:r>
              <a:rPr lang="sr-Cyrl-CS" sz="2800">
                <a:solidFill>
                  <a:srgbClr val="FFFF00"/>
                </a:solidFill>
                <a:latin typeface="Arial" charset="0"/>
              </a:rPr>
              <a:t>Полинуклеотиди</a:t>
            </a:r>
            <a:r>
              <a:rPr lang="sr-Cyrl-CS" sz="2800">
                <a:latin typeface="Arial" charset="0"/>
              </a:rPr>
              <a:t> настају спајањем два или више нуклеотида </a:t>
            </a:r>
            <a:r>
              <a:rPr lang="sr-Cyrl-CS" sz="2800" b="1">
                <a:solidFill>
                  <a:srgbClr val="FFFF00"/>
                </a:solidFill>
                <a:latin typeface="Arial" charset="0"/>
              </a:rPr>
              <a:t>3’- 5’ фосфо</a:t>
            </a:r>
            <a:r>
              <a:rPr lang="sr-Latn-CS" sz="2800" b="1">
                <a:solidFill>
                  <a:srgbClr val="FFFF00"/>
                </a:solidFill>
                <a:latin typeface="Arial" charset="0"/>
              </a:rPr>
              <a:t>-</a:t>
            </a:r>
            <a:r>
              <a:rPr lang="sr-Cyrl-CS" sz="2800" b="1">
                <a:solidFill>
                  <a:srgbClr val="FFFF00"/>
                </a:solidFill>
                <a:latin typeface="Arial" charset="0"/>
              </a:rPr>
              <a:t>диестар</a:t>
            </a:r>
            <a:r>
              <a:rPr lang="sr-Latn-CS" sz="2800" b="1">
                <a:solidFill>
                  <a:srgbClr val="FFFF00"/>
                </a:solidFill>
                <a:latin typeface="Arial" charset="0"/>
              </a:rPr>
              <a:t>с</a:t>
            </a:r>
            <a:r>
              <a:rPr lang="sr-Cyrl-CS" sz="2800" b="1">
                <a:solidFill>
                  <a:srgbClr val="FFFF00"/>
                </a:solidFill>
                <a:latin typeface="Arial" charset="0"/>
              </a:rPr>
              <a:t>ким везама</a:t>
            </a:r>
            <a:r>
              <a:rPr lang="sr-Cyrl-CS" sz="2800" b="1">
                <a:latin typeface="Arial" charset="0"/>
              </a:rPr>
              <a:t>.</a:t>
            </a:r>
            <a:r>
              <a:rPr lang="sr-Latn-CS"/>
              <a:t> 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lum bright="-12000" contrast="12000"/>
          </a:blip>
          <a:srcRect/>
          <a:stretch>
            <a:fillRect/>
          </a:stretch>
        </p:blipFill>
        <p:spPr bwMode="auto">
          <a:xfrm>
            <a:off x="1331913" y="1973263"/>
            <a:ext cx="6107112" cy="488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5424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>
                <a:solidFill>
                  <a:srgbClr val="FFFF00"/>
                </a:solidFill>
                <a:latin typeface="Arial" charset="0"/>
              </a:rPr>
              <a:t>МЕТАБОЛИЧКИ ПУТЕВИ НУКЛЕОТИДА</a:t>
            </a:r>
            <a:r>
              <a:rPr lang="sr-Latn-CS" sz="400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sr-Cyrl-CS">
                <a:latin typeface="Arial" charset="0"/>
              </a:rPr>
              <a:t>Разградња – хидролиза нуклеинских киселина</a:t>
            </a:r>
          </a:p>
          <a:p>
            <a:pPr marL="609600" indent="-609600">
              <a:lnSpc>
                <a:spcPct val="90000"/>
              </a:lnSpc>
            </a:pPr>
            <a:endParaRPr lang="sr-Latn-CS">
              <a:latin typeface="Arial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sr-Cyrl-CS">
                <a:latin typeface="Arial" charset="0"/>
              </a:rPr>
              <a:t>Катаболизам нуклеотида, нуклеозида, и азотних база</a:t>
            </a:r>
            <a:endParaRPr lang="en-US" i="1">
              <a:latin typeface="Arial" charset="0"/>
            </a:endParaRPr>
          </a:p>
          <a:p>
            <a:pPr marL="609600" indent="-609600">
              <a:lnSpc>
                <a:spcPct val="90000"/>
              </a:lnSpc>
            </a:pPr>
            <a:endParaRPr lang="sr-Latn-CS" i="1">
              <a:latin typeface="Arial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i="1">
                <a:latin typeface="Arial" charset="0"/>
              </a:rPr>
              <a:t>De novо </a:t>
            </a:r>
            <a:r>
              <a:rPr lang="sr-Cyrl-CS">
                <a:latin typeface="Arial" charset="0"/>
              </a:rPr>
              <a:t>синтеза пурина и пиримидина</a:t>
            </a:r>
            <a:endParaRPr lang="en-US">
              <a:latin typeface="Arial" charset="0"/>
            </a:endParaRPr>
          </a:p>
          <a:p>
            <a:pPr marL="609600" indent="-609600">
              <a:lnSpc>
                <a:spcPct val="90000"/>
              </a:lnSpc>
            </a:pPr>
            <a:endParaRPr lang="sr-Latn-CS">
              <a:latin typeface="Arial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i="1">
                <a:latin typeface="Arial" charset="0"/>
              </a:rPr>
              <a:t>Salvаge</a:t>
            </a:r>
            <a:r>
              <a:rPr lang="en-US">
                <a:latin typeface="Arial" charset="0"/>
              </a:rPr>
              <a:t> </a:t>
            </a:r>
            <a:r>
              <a:rPr lang="sr-Cyrl-CS">
                <a:latin typeface="Arial" charset="0"/>
              </a:rPr>
              <a:t>синтеза пурина и пиримидина</a:t>
            </a:r>
            <a:r>
              <a:rPr lang="sr-Latn-CS"/>
              <a:t> </a:t>
            </a:r>
          </a:p>
        </p:txBody>
      </p:sp>
    </p:spTree>
  </p:cSld>
  <p:clrMapOvr>
    <a:masterClrMapping/>
  </p:clrMapOvr>
  <p:transition advTm="31218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sr-Cyrl-CS" sz="3200">
                <a:solidFill>
                  <a:srgbClr val="FFFF00"/>
                </a:solidFill>
                <a:latin typeface="Arial" charset="0"/>
              </a:rPr>
              <a:t>ХИДРОЛИЗА НУКЛЕИНСКИХ КИСЕЛИНА и НУКЛЕОТИДА</a:t>
            </a:r>
            <a:r>
              <a:rPr lang="sr-Latn-CS" sz="400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>
                <a:latin typeface="Arial" charset="0"/>
              </a:rPr>
              <a:t>Катаболизам </a:t>
            </a:r>
            <a:r>
              <a:rPr lang="sr-Latn-CS" sz="2800">
                <a:latin typeface="Arial" charset="0"/>
              </a:rPr>
              <a:t>пуринских </a:t>
            </a:r>
            <a:r>
              <a:rPr lang="en-US" sz="2800">
                <a:latin typeface="Arial" charset="0"/>
              </a:rPr>
              <a:t>нуклеотида, нуклеозида и </a:t>
            </a:r>
            <a:r>
              <a:rPr lang="sr-Latn-CS" sz="2800">
                <a:latin typeface="Arial" charset="0"/>
              </a:rPr>
              <a:t>азотних </a:t>
            </a:r>
            <a:r>
              <a:rPr lang="en-US" sz="2800">
                <a:latin typeface="Arial" charset="0"/>
              </a:rPr>
              <a:t>база</a:t>
            </a:r>
            <a:endParaRPr lang="sr-Latn-CS" sz="2800">
              <a:latin typeface="Arial" charset="0"/>
            </a:endParaRPr>
          </a:p>
          <a:p>
            <a:endParaRPr lang="sr-Latn-CS" sz="2800">
              <a:latin typeface="Arial" charset="0"/>
            </a:endParaRPr>
          </a:p>
          <a:p>
            <a:r>
              <a:rPr lang="sr-Cyrl-CS" sz="2800">
                <a:latin typeface="Arial" charset="0"/>
              </a:rPr>
              <a:t>Метаболички пут </a:t>
            </a:r>
            <a:r>
              <a:rPr lang="sr-Latn-CS" sz="2800">
                <a:latin typeface="Arial" charset="0"/>
              </a:rPr>
              <a:t>A</a:t>
            </a:r>
            <a:r>
              <a:rPr lang="sr-Cyrl-CS" sz="2800">
                <a:latin typeface="Arial" charset="0"/>
              </a:rPr>
              <a:t>MP</a:t>
            </a:r>
            <a:endParaRPr lang="sr-Latn-CS" sz="2800">
              <a:latin typeface="Arial" charset="0"/>
            </a:endParaRPr>
          </a:p>
          <a:p>
            <a:endParaRPr lang="sr-Latn-CS" sz="2800">
              <a:latin typeface="Arial" charset="0"/>
            </a:endParaRPr>
          </a:p>
          <a:p>
            <a:r>
              <a:rPr lang="sr-Cyrl-CS" sz="2800">
                <a:latin typeface="Arial" charset="0"/>
              </a:rPr>
              <a:t>Метаболички пут </a:t>
            </a:r>
            <a:r>
              <a:rPr lang="sr-Latn-CS" sz="2800">
                <a:latin typeface="Arial" charset="0"/>
              </a:rPr>
              <a:t>GMP</a:t>
            </a:r>
          </a:p>
          <a:p>
            <a:endParaRPr lang="sr-Latn-CS" sz="2800">
              <a:latin typeface="Arial" charset="0"/>
            </a:endParaRPr>
          </a:p>
          <a:p>
            <a:r>
              <a:rPr lang="en-US" sz="2800">
                <a:latin typeface="Arial" charset="0"/>
              </a:rPr>
              <a:t>Катаболизам </a:t>
            </a:r>
            <a:r>
              <a:rPr lang="sr-Latn-CS" sz="2800">
                <a:latin typeface="Arial" charset="0"/>
              </a:rPr>
              <a:t>пиримидинских </a:t>
            </a:r>
            <a:r>
              <a:rPr lang="en-US" sz="2800">
                <a:latin typeface="Arial" charset="0"/>
              </a:rPr>
              <a:t>нуклеотида, нуклеозида и </a:t>
            </a:r>
            <a:r>
              <a:rPr lang="sr-Latn-CS" sz="2800">
                <a:latin typeface="Arial" charset="0"/>
              </a:rPr>
              <a:t>азотних </a:t>
            </a:r>
            <a:r>
              <a:rPr lang="en-US" sz="2800">
                <a:latin typeface="Arial" charset="0"/>
              </a:rPr>
              <a:t>база</a:t>
            </a:r>
            <a:endParaRPr lang="sr-Latn-CS" sz="2800"/>
          </a:p>
        </p:txBody>
      </p:sp>
    </p:spTree>
  </p:cSld>
  <p:clrMapOvr>
    <a:masterClrMapping/>
  </p:clrMapOvr>
  <p:transition advTm="27724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9" name="Picture 3" descr="fi22p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  <p:transition advTm="18855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solidFill>
                  <a:srgbClr val="FFFF00"/>
                </a:solidFill>
                <a:latin typeface="Arial" charset="0"/>
              </a:rPr>
              <a:t>ДЕ НОВО 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СИНТЕЗА ПУРИНСКИХ НУКЛЕОТИДА</a:t>
            </a:r>
            <a:r>
              <a:rPr lang="sr-Latn-CS" sz="400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  <a:p>
            <a:r>
              <a:rPr lang="sr-Cyrl-CS">
                <a:latin typeface="Arial" charset="0"/>
              </a:rPr>
              <a:t>Редослед синтезе:</a:t>
            </a:r>
          </a:p>
          <a:p>
            <a:pPr lvl="1"/>
            <a:r>
              <a:rPr lang="sr-Cyrl-CS">
                <a:latin typeface="Arial" charset="0"/>
              </a:rPr>
              <a:t>Синтеза </a:t>
            </a:r>
            <a:r>
              <a:rPr lang="sr-Latn-CS">
                <a:latin typeface="Arial" charset="0"/>
              </a:rPr>
              <a:t>IMP</a:t>
            </a:r>
            <a:endParaRPr lang="sr-Cyrl-CS">
              <a:latin typeface="Arial" charset="0"/>
            </a:endParaRPr>
          </a:p>
          <a:p>
            <a:pPr lvl="1"/>
            <a:r>
              <a:rPr lang="sr-Cyrl-CS">
                <a:latin typeface="Arial" charset="0"/>
              </a:rPr>
              <a:t>С</a:t>
            </a:r>
            <a:r>
              <a:rPr lang="sr-Latn-CS">
                <a:latin typeface="Arial" charset="0"/>
              </a:rPr>
              <a:t>инте</a:t>
            </a:r>
            <a:r>
              <a:rPr lang="sr-Cyrl-CS">
                <a:latin typeface="Arial" charset="0"/>
              </a:rPr>
              <a:t>за </a:t>
            </a:r>
            <a:r>
              <a:rPr lang="sr-Latn-CS">
                <a:latin typeface="Arial" charset="0"/>
              </a:rPr>
              <a:t>AMP</a:t>
            </a:r>
            <a:r>
              <a:rPr lang="sr-Cyrl-CS">
                <a:latin typeface="Arial" charset="0"/>
              </a:rPr>
              <a:t> и </a:t>
            </a:r>
            <a:r>
              <a:rPr lang="sr-Latn-CS">
                <a:latin typeface="Arial" charset="0"/>
              </a:rPr>
              <a:t>GMP</a:t>
            </a:r>
          </a:p>
          <a:p>
            <a:pPr lvl="1"/>
            <a:r>
              <a:rPr lang="sr-Cyrl-CS">
                <a:latin typeface="Arial" charset="0"/>
              </a:rPr>
              <a:t>Синтеза ди-нуклеотида </a:t>
            </a:r>
            <a:r>
              <a:rPr lang="sr-Latn-CS">
                <a:latin typeface="Arial" charset="0"/>
              </a:rPr>
              <a:t>ADP</a:t>
            </a:r>
            <a:r>
              <a:rPr lang="sr-Cyrl-CS">
                <a:latin typeface="Arial" charset="0"/>
              </a:rPr>
              <a:t> и </a:t>
            </a:r>
            <a:r>
              <a:rPr lang="sr-Latn-CS">
                <a:latin typeface="Arial" charset="0"/>
              </a:rPr>
              <a:t>GDP</a:t>
            </a:r>
            <a:endParaRPr lang="sr-Cyrl-CS">
              <a:latin typeface="Arial" charset="0"/>
            </a:endParaRPr>
          </a:p>
          <a:p>
            <a:pPr lvl="1"/>
            <a:r>
              <a:rPr lang="sr-Cyrl-CS">
                <a:latin typeface="Arial" charset="0"/>
              </a:rPr>
              <a:t>Синтеза три-нуклеотида </a:t>
            </a:r>
            <a:r>
              <a:rPr lang="sr-Latn-CS">
                <a:latin typeface="Arial" charset="0"/>
              </a:rPr>
              <a:t>ATP</a:t>
            </a:r>
            <a:r>
              <a:rPr lang="sr-Cyrl-CS">
                <a:latin typeface="Arial" charset="0"/>
              </a:rPr>
              <a:t> и </a:t>
            </a:r>
            <a:r>
              <a:rPr lang="sr-Latn-CS">
                <a:latin typeface="Arial" charset="0"/>
              </a:rPr>
              <a:t>GTP</a:t>
            </a:r>
          </a:p>
        </p:txBody>
      </p:sp>
    </p:spTree>
  </p:cSld>
  <p:clrMapOvr>
    <a:masterClrMapping/>
  </p:clrMapOvr>
  <p:transition advTm="41875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476250"/>
            <a:ext cx="8229600" cy="1108075"/>
          </a:xfrm>
        </p:spPr>
        <p:txBody>
          <a:bodyPr/>
          <a:lstStyle/>
          <a:p>
            <a:r>
              <a:rPr lang="en-AU">
                <a:latin typeface="Arial" charset="0"/>
              </a:rPr>
              <a:t>Биосинтетско порекло појединих атома у пуринском прстену</a:t>
            </a:r>
            <a:r>
              <a:rPr lang="sr-Latn-CS">
                <a:latin typeface="Arial" charset="0"/>
              </a:rPr>
              <a:t>.</a:t>
            </a:r>
          </a:p>
        </p:txBody>
      </p:sp>
      <p:pic>
        <p:nvPicPr>
          <p:cNvPr id="31747" name="Picture 3" descr="19-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1628775"/>
            <a:ext cx="6042025" cy="3384550"/>
          </a:xfrm>
          <a:prstGeom prst="rect">
            <a:avLst/>
          </a:prstGeom>
          <a:noFill/>
        </p:spPr>
      </p:pic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611188" y="5300663"/>
            <a:ext cx="82296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sr-Cyrl-C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 синтезу једног </a:t>
            </a:r>
            <a:r>
              <a:rPr lang="sr-Latn-C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IMP-</a:t>
            </a:r>
            <a:r>
              <a:rPr lang="sr-Cyrl-C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 је потребно 6 молекула </a:t>
            </a:r>
            <a:r>
              <a:rPr lang="sr-Latn-C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ATP</a:t>
            </a:r>
            <a:r>
              <a:rPr lang="sr-Cyrl-C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-а.</a:t>
            </a:r>
          </a:p>
        </p:txBody>
      </p:sp>
    </p:spTree>
  </p:cSld>
  <p:clrMapOvr>
    <a:masterClrMapping/>
  </p:clrMapOvr>
  <p:transition advTm="92912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sz="2800">
                <a:solidFill>
                  <a:srgbClr val="FFFF00"/>
                </a:solidFill>
                <a:latin typeface="Arial" charset="0"/>
              </a:rPr>
              <a:t>Преглед реакција </a:t>
            </a:r>
            <a:r>
              <a:rPr lang="ru-RU" sz="2800" i="1">
                <a:solidFill>
                  <a:srgbClr val="FFFF00"/>
                </a:solidFill>
                <a:latin typeface="Arial" charset="0"/>
              </a:rPr>
              <a:t>DE NOVO</a:t>
            </a:r>
            <a:r>
              <a:rPr lang="ru-RU" sz="2800">
                <a:solidFill>
                  <a:srgbClr val="FFFF00"/>
                </a:solidFill>
                <a:latin typeface="Arial" charset="0"/>
              </a:rPr>
              <a:t> СИНТЕЗЕ ПУРИНСКИХ НУКЛЕОТИДА</a:t>
            </a:r>
            <a:endParaRPr lang="en-US" sz="280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>
                <a:latin typeface="Arial" charset="0"/>
              </a:rPr>
              <a:t>Пуринске базе синтетишу се </a:t>
            </a:r>
            <a:r>
              <a:rPr lang="sr-Latn-CS" sz="2800" i="1">
                <a:latin typeface="Arial" charset="0"/>
              </a:rPr>
              <a:t>de novo</a:t>
            </a:r>
            <a:r>
              <a:rPr lang="sr-Cyrl-CS" sz="2800">
                <a:latin typeface="Arial" charset="0"/>
              </a:rPr>
              <a:t> у реакцијама у којима из аминокиселина настају нуклеотиди.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100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Cyrl-CS" sz="2800">
                <a:latin typeface="Arial" charset="0"/>
              </a:rPr>
              <a:t>Највећи део синтезе </a:t>
            </a:r>
            <a:r>
              <a:rPr lang="sr-Latn-CS" sz="2800" i="1">
                <a:latin typeface="Arial" charset="0"/>
              </a:rPr>
              <a:t>de novo</a:t>
            </a:r>
            <a:r>
              <a:rPr lang="sr-Cyrl-CS" sz="2800">
                <a:latin typeface="Arial" charset="0"/>
              </a:rPr>
              <a:t> одвија се у јетри, одакле азотне базе и нуклеозиди прелазе у еритроците, а затим и у друга ткива. Значајна количина нуклеотида настаје и у мозгу.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100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Cyrl-CS" sz="2800">
                <a:latin typeface="Arial" charset="0"/>
              </a:rPr>
              <a:t>Пошто је за синтезу </a:t>
            </a:r>
            <a:r>
              <a:rPr lang="sr-Latn-CS" sz="2800" i="1">
                <a:latin typeface="Arial" charset="0"/>
              </a:rPr>
              <a:t>de novo</a:t>
            </a:r>
            <a:r>
              <a:rPr lang="sr-Cyrl-CS" sz="2800">
                <a:latin typeface="Arial" charset="0"/>
              </a:rPr>
              <a:t> потребно 6 високоенергетских веза по молекулу пурина, у многим типовима ћелија одвијају се путеви рециклизације, којима слободне базе и нуклеозиди могу да се преведу у нуклеотиде.</a:t>
            </a:r>
            <a:r>
              <a:rPr lang="en-US" sz="2800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advTm="6082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000">
                <a:latin typeface="Arial" charset="0"/>
              </a:rPr>
              <a:t>Синтеза пурина </a:t>
            </a:r>
            <a:r>
              <a:rPr lang="en-US" sz="2000" i="1">
                <a:latin typeface="Arial" charset="0"/>
                <a:cs typeface="Arial" charset="0"/>
              </a:rPr>
              <a:t>de novo</a:t>
            </a:r>
            <a:r>
              <a:rPr lang="sr-Cyrl-CS" sz="2000">
                <a:latin typeface="Arial" charset="0"/>
                <a:cs typeface="Arial" charset="0"/>
              </a:rPr>
              <a:t> је комплексан процес који се одвија у 11 реакција.</a:t>
            </a:r>
          </a:p>
          <a:p>
            <a:pPr>
              <a:lnSpc>
                <a:spcPct val="80000"/>
              </a:lnSpc>
            </a:pPr>
            <a:r>
              <a:rPr lang="ru-RU" sz="2000" b="1" u="sng">
                <a:latin typeface="Arial" charset="0"/>
              </a:rPr>
              <a:t>1.  </a:t>
            </a:r>
            <a:r>
              <a:rPr lang="en-US" sz="2000" b="1" u="sng">
                <a:latin typeface="Arial" charset="0"/>
              </a:rPr>
              <a:t>р</a:t>
            </a:r>
            <a:r>
              <a:rPr lang="ru-RU" sz="2000" b="1" u="sng">
                <a:latin typeface="Arial" charset="0"/>
              </a:rPr>
              <a:t>еакција (РЕГУЛАТОРНА)</a:t>
            </a:r>
            <a:endParaRPr lang="ru-RU" sz="2000">
              <a:latin typeface="Arial" charset="0"/>
            </a:endParaRPr>
          </a:p>
          <a:p>
            <a:pPr lvl="1">
              <a:lnSpc>
                <a:spcPct val="80000"/>
              </a:lnSpc>
            </a:pPr>
            <a:r>
              <a:rPr lang="ru-RU" sz="1800">
                <a:latin typeface="Arial" charset="0"/>
              </a:rPr>
              <a:t>Формира се 1-пирофосфорибозил</a:t>
            </a:r>
            <a:r>
              <a:rPr lang="sr-Cyrl-CS" sz="1800">
                <a:latin typeface="Arial" charset="0"/>
              </a:rPr>
              <a:t>-</a:t>
            </a:r>
            <a:r>
              <a:rPr lang="ru-RU" sz="1800">
                <a:latin typeface="Arial" charset="0"/>
              </a:rPr>
              <a:t>5-фосфат или </a:t>
            </a:r>
            <a:r>
              <a:rPr lang="en-US" sz="1800" b="1">
                <a:latin typeface="Arial" charset="0"/>
              </a:rPr>
              <a:t>PRPP</a:t>
            </a:r>
            <a:r>
              <a:rPr lang="ru-RU" sz="1800" b="1">
                <a:latin typeface="Arial" charset="0"/>
              </a:rPr>
              <a:t> </a:t>
            </a:r>
            <a:r>
              <a:rPr lang="ru-RU" sz="1800">
                <a:latin typeface="Arial" charset="0"/>
              </a:rPr>
              <a:t>који настаје из</a:t>
            </a:r>
            <a:r>
              <a:rPr lang="ru-RU" sz="1800" b="1">
                <a:latin typeface="Arial" charset="0"/>
              </a:rPr>
              <a:t> рибозо-5-фосфата </a:t>
            </a:r>
            <a:r>
              <a:rPr lang="ru-RU" sz="1800">
                <a:latin typeface="Arial" charset="0"/>
              </a:rPr>
              <a:t>и</a:t>
            </a:r>
            <a:r>
              <a:rPr lang="sr-Cyrl-CS" sz="1800">
                <a:latin typeface="Arial" charset="0"/>
              </a:rPr>
              <a:t> уз</a:t>
            </a:r>
            <a:r>
              <a:rPr lang="ru-RU" sz="1800">
                <a:latin typeface="Arial" charset="0"/>
              </a:rPr>
              <a:t> утрошак </a:t>
            </a:r>
            <a:r>
              <a:rPr lang="en-US" sz="1800" b="1">
                <a:latin typeface="Arial" charset="0"/>
              </a:rPr>
              <a:t>ATP</a:t>
            </a:r>
            <a:r>
              <a:rPr lang="ru-RU" sz="1800" b="1">
                <a:latin typeface="Arial" charset="0"/>
              </a:rPr>
              <a:t> (</a:t>
            </a:r>
            <a:r>
              <a:rPr lang="en-US" sz="1800" b="1">
                <a:solidFill>
                  <a:srgbClr val="FFFF00"/>
                </a:solidFill>
                <a:latin typeface="Arial" charset="0"/>
              </a:rPr>
              <a:t>PRPP</a:t>
            </a:r>
            <a:r>
              <a:rPr lang="ru-RU" sz="1800" b="1">
                <a:solidFill>
                  <a:srgbClr val="FFFF00"/>
                </a:solidFill>
                <a:latin typeface="Arial" charset="0"/>
              </a:rPr>
              <a:t>-синтетаза</a:t>
            </a:r>
            <a:r>
              <a:rPr lang="ru-RU" sz="1800" b="1">
                <a:latin typeface="Arial" charset="0"/>
              </a:rPr>
              <a:t>).  </a:t>
            </a:r>
          </a:p>
          <a:p>
            <a:pPr lvl="1">
              <a:lnSpc>
                <a:spcPct val="80000"/>
              </a:lnSpc>
            </a:pPr>
            <a:r>
              <a:rPr lang="sr-Cyrl-CS" sz="1800" b="1">
                <a:latin typeface="Arial" charset="0"/>
              </a:rPr>
              <a:t>Додају се 2 фосфорил групе на 1. угљеник рибозе. </a:t>
            </a:r>
          </a:p>
          <a:p>
            <a:pPr lvl="1">
              <a:lnSpc>
                <a:spcPct val="80000"/>
              </a:lnSpc>
            </a:pPr>
            <a:r>
              <a:rPr lang="en-US" sz="1800" b="1">
                <a:latin typeface="Arial" charset="0"/>
              </a:rPr>
              <a:t>PRPP</a:t>
            </a:r>
            <a:r>
              <a:rPr lang="sr-Cyrl-CS" sz="1800" b="1">
                <a:latin typeface="Arial" charset="0"/>
              </a:rPr>
              <a:t> </a:t>
            </a:r>
            <a:r>
              <a:rPr lang="sr-Cyrl-CS" sz="1800">
                <a:latin typeface="Arial" charset="0"/>
              </a:rPr>
              <a:t>је прекурсор за синтезу пиримидинских</a:t>
            </a:r>
            <a:r>
              <a:rPr lang="sr-Cyrl-CS" sz="1800" b="1">
                <a:latin typeface="Arial" charset="0"/>
              </a:rPr>
              <a:t> </a:t>
            </a:r>
            <a:r>
              <a:rPr lang="sr-Cyrl-CS" sz="1800">
                <a:latin typeface="Arial" charset="0"/>
              </a:rPr>
              <a:t>нуклеотида, као и за синтезу </a:t>
            </a:r>
            <a:r>
              <a:rPr lang="en-US" sz="1800">
                <a:latin typeface="Arial" charset="0"/>
              </a:rPr>
              <a:t>NAD</a:t>
            </a:r>
            <a:r>
              <a:rPr lang="sr-Cyrl-CS" sz="1800">
                <a:latin typeface="Arial" charset="0"/>
              </a:rPr>
              <a:t> и </a:t>
            </a:r>
            <a:r>
              <a:rPr lang="en-US" sz="1800">
                <a:latin typeface="Arial" charset="0"/>
              </a:rPr>
              <a:t>NADP</a:t>
            </a:r>
            <a:r>
              <a:rPr lang="sr-Cyrl-CS" sz="1800">
                <a:latin typeface="Arial" charset="0"/>
              </a:rPr>
              <a:t>. </a:t>
            </a:r>
          </a:p>
          <a:p>
            <a:pPr lvl="1">
              <a:lnSpc>
                <a:spcPct val="80000"/>
              </a:lnSpc>
            </a:pPr>
            <a:r>
              <a:rPr lang="sr-Cyrl-CS" sz="1800">
                <a:latin typeface="Arial" charset="0"/>
              </a:rPr>
              <a:t>Реакција је регулаторна али </a:t>
            </a:r>
            <a:r>
              <a:rPr lang="sr-Cyrl-CS" sz="1800" b="1" u="sng">
                <a:latin typeface="Arial" charset="0"/>
              </a:rPr>
              <a:t>није карактеристична</a:t>
            </a:r>
            <a:r>
              <a:rPr lang="sr-Cyrl-CS" sz="1800">
                <a:latin typeface="Arial" charset="0"/>
              </a:rPr>
              <a:t> само за биосинтезу пурина.</a:t>
            </a:r>
          </a:p>
          <a:p>
            <a:pPr>
              <a:lnSpc>
                <a:spcPct val="80000"/>
              </a:lnSpc>
            </a:pPr>
            <a:r>
              <a:rPr lang="sr-Cyrl-CS" sz="2000" b="1" u="sng">
                <a:latin typeface="Arial" charset="0"/>
              </a:rPr>
              <a:t>2.  реакција (РЕГУЛАТОРНА)</a:t>
            </a:r>
            <a:endParaRPr lang="en-US" sz="2000" b="1">
              <a:latin typeface="Arial" charset="0"/>
            </a:endParaRPr>
          </a:p>
          <a:p>
            <a:pPr lvl="1">
              <a:lnSpc>
                <a:spcPct val="80000"/>
              </a:lnSpc>
            </a:pPr>
            <a:r>
              <a:rPr lang="en-US" sz="1800" b="1">
                <a:latin typeface="Arial" charset="0"/>
              </a:rPr>
              <a:t>PRPP</a:t>
            </a:r>
            <a:r>
              <a:rPr lang="sr-Cyrl-CS" sz="1800" b="1">
                <a:latin typeface="Arial" charset="0"/>
              </a:rPr>
              <a:t> </a:t>
            </a:r>
            <a:r>
              <a:rPr lang="sr-Cyrl-CS" sz="1800">
                <a:latin typeface="Arial" charset="0"/>
              </a:rPr>
              <a:t>реагује са</a:t>
            </a:r>
            <a:r>
              <a:rPr lang="sr-Cyrl-CS" sz="1800" b="1">
                <a:latin typeface="Arial" charset="0"/>
              </a:rPr>
              <a:t> глутамином </a:t>
            </a:r>
            <a:r>
              <a:rPr lang="sr-Cyrl-CS" sz="1800">
                <a:latin typeface="Arial" charset="0"/>
              </a:rPr>
              <a:t>и настаје </a:t>
            </a:r>
            <a:r>
              <a:rPr lang="sr-Cyrl-CS" sz="1800" b="1">
                <a:latin typeface="Arial" charset="0"/>
              </a:rPr>
              <a:t>5’-фосфорибозиламин </a:t>
            </a:r>
            <a:r>
              <a:rPr lang="sr-Cyrl-CS" sz="1800">
                <a:latin typeface="Arial" charset="0"/>
              </a:rPr>
              <a:t>(</a:t>
            </a:r>
            <a:r>
              <a:rPr lang="sr-Cyrl-CS" sz="1800" b="1">
                <a:solidFill>
                  <a:srgbClr val="FFFF00"/>
                </a:solidFill>
                <a:latin typeface="Arial" charset="0"/>
              </a:rPr>
              <a:t>амидо</a:t>
            </a:r>
            <a:r>
              <a:rPr lang="sr-Cyrl-CS" sz="1800">
                <a:solidFill>
                  <a:srgbClr val="FFFF00"/>
                </a:solidFill>
                <a:latin typeface="Arial" charset="0"/>
              </a:rPr>
              <a:t>-</a:t>
            </a:r>
            <a:r>
              <a:rPr lang="sr-Cyrl-CS" sz="1800" b="1">
                <a:solidFill>
                  <a:srgbClr val="FFFF00"/>
                </a:solidFill>
                <a:latin typeface="Arial" charset="0"/>
              </a:rPr>
              <a:t>фосфо-рибозил-трансфераза</a:t>
            </a:r>
            <a:r>
              <a:rPr lang="sr-Cyrl-CS" sz="1800">
                <a:latin typeface="Arial" charset="0"/>
              </a:rPr>
              <a:t>).</a:t>
            </a:r>
            <a:r>
              <a:rPr lang="sr-Cyrl-CS" sz="1800" b="1">
                <a:latin typeface="Arial" charset="0"/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sr-Cyrl-CS" sz="1800">
                <a:latin typeface="Arial" charset="0"/>
              </a:rPr>
              <a:t>Транс</a:t>
            </a:r>
            <a:r>
              <a:rPr lang="ru-RU" sz="1800">
                <a:latin typeface="Arial" charset="0"/>
              </a:rPr>
              <a:t>ферује се амино група из</a:t>
            </a:r>
            <a:r>
              <a:rPr lang="ru-RU" sz="1800" b="1">
                <a:latin typeface="Arial" charset="0"/>
              </a:rPr>
              <a:t> </a:t>
            </a:r>
            <a:r>
              <a:rPr lang="ru-RU" sz="1800">
                <a:latin typeface="Arial" charset="0"/>
              </a:rPr>
              <a:t>глутамина на 1. </a:t>
            </a:r>
            <a:r>
              <a:rPr lang="en-US" sz="1800">
                <a:latin typeface="Arial" charset="0"/>
              </a:rPr>
              <a:t>у</a:t>
            </a:r>
            <a:r>
              <a:rPr lang="ru-RU" sz="1800">
                <a:latin typeface="Arial" charset="0"/>
              </a:rPr>
              <a:t>гљеник рибозе и губи се пирофосфат (два фосфата) а од глутамина остаје глутаминска киселина.</a:t>
            </a:r>
            <a:endParaRPr lang="en-US" sz="1800" u="sng">
              <a:latin typeface="Arial" charset="0"/>
            </a:endParaRPr>
          </a:p>
          <a:p>
            <a:pPr lvl="1">
              <a:lnSpc>
                <a:spcPct val="80000"/>
              </a:lnSpc>
            </a:pPr>
            <a:r>
              <a:rPr lang="ru-RU" sz="1800" b="1" u="sng">
                <a:latin typeface="Arial" charset="0"/>
              </a:rPr>
              <a:t>Ова амино група је уједно и 9. атом азота у будућем пуринском прстену.</a:t>
            </a:r>
            <a:r>
              <a:rPr lang="ru-RU" sz="1800">
                <a:latin typeface="Arial" charset="0"/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ru-RU" sz="1800" b="1">
                <a:solidFill>
                  <a:srgbClr val="FFFF00"/>
                </a:solidFill>
                <a:latin typeface="Arial" charset="0"/>
              </a:rPr>
              <a:t>Реакција је високорегулаторна и прва карактеристична искључиво за синтезу пурина.</a:t>
            </a:r>
            <a:r>
              <a:rPr lang="en-US" sz="1800">
                <a:latin typeface="Arial" charset="0"/>
              </a:rPr>
              <a:t> </a:t>
            </a:r>
          </a:p>
        </p:txBody>
      </p:sp>
      <p:sp>
        <p:nvSpPr>
          <p:cNvPr id="115716" name="Rectangle 4"/>
          <p:cNvSpPr>
            <a:spLocks noRot="1" noChangeArrowheads="1"/>
          </p:cNvSpPr>
          <p:nvPr/>
        </p:nvSpPr>
        <p:spPr bwMode="auto">
          <a:xfrm>
            <a:off x="0" y="2286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Преглед реакција </a:t>
            </a:r>
            <a:r>
              <a:rPr lang="ru-RU" sz="28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 NOVO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СИНТЕЗЕ ПУРИНСКИХ НУКЛЕОТИДА</a:t>
            </a:r>
            <a:endParaRPr lang="en-US" sz="28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advTm="19342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754563"/>
          </a:xfrm>
        </p:spPr>
        <p:txBody>
          <a:bodyPr/>
          <a:lstStyle/>
          <a:p>
            <a:r>
              <a:rPr lang="sr-Cyrl-CS">
                <a:latin typeface="Arial" charset="0"/>
              </a:rPr>
              <a:t>Ни </a:t>
            </a:r>
            <a:r>
              <a:rPr lang="sr-Latn-CS">
                <a:latin typeface="Arial" charset="0"/>
              </a:rPr>
              <a:t>н</a:t>
            </a:r>
            <a:r>
              <a:rPr lang="sr-Cyrl-CS">
                <a:latin typeface="Arial" charset="0"/>
              </a:rPr>
              <a:t>уклеотиде нити њихове азотне базе није апсолутно неопходно уносити у организам исхраном, ве</a:t>
            </a:r>
            <a:r>
              <a:rPr lang="sr-Latn-CS">
                <a:latin typeface="Arial" charset="0"/>
              </a:rPr>
              <a:t>ћ</a:t>
            </a:r>
            <a:r>
              <a:rPr lang="sr-Latn-CS" b="1">
                <a:latin typeface="Arial" charset="0"/>
              </a:rPr>
              <a:t> </a:t>
            </a:r>
            <a:r>
              <a:rPr lang="sr-Cyrl-CS">
                <a:latin typeface="Arial" charset="0"/>
              </a:rPr>
              <a:t>их мо</a:t>
            </a:r>
            <a:r>
              <a:rPr lang="sr-Latn-CS">
                <a:latin typeface="Arial" charset="0"/>
              </a:rPr>
              <a:t>ж</a:t>
            </a:r>
            <a:r>
              <a:rPr lang="sr-Cyrl-CS">
                <a:latin typeface="Arial" charset="0"/>
              </a:rPr>
              <a:t>емо синтетисати у организму на два на</a:t>
            </a:r>
            <a:r>
              <a:rPr lang="sr-Latn-CS">
                <a:latin typeface="Arial" charset="0"/>
              </a:rPr>
              <a:t>ч</a:t>
            </a:r>
            <a:r>
              <a:rPr lang="sr-Cyrl-CS">
                <a:latin typeface="Arial" charset="0"/>
              </a:rPr>
              <a:t>ина </a:t>
            </a:r>
            <a:r>
              <a:rPr lang="sr-Latn-CS" b="1" i="1">
                <a:solidFill>
                  <a:srgbClr val="FFFF00"/>
                </a:solidFill>
                <a:latin typeface="Arial" charset="0"/>
              </a:rPr>
              <a:t>de novо</a:t>
            </a:r>
            <a:r>
              <a:rPr lang="sr-Latn-CS" b="1" i="1">
                <a:latin typeface="Arial" charset="0"/>
              </a:rPr>
              <a:t> </a:t>
            </a:r>
            <a:r>
              <a:rPr lang="sr-Cyrl-CS" b="1">
                <a:latin typeface="Arial" charset="0"/>
              </a:rPr>
              <a:t>синтезом</a:t>
            </a:r>
            <a:r>
              <a:rPr lang="sr-Cyrl-CS">
                <a:latin typeface="Arial" charset="0"/>
              </a:rPr>
              <a:t> или </a:t>
            </a:r>
            <a:r>
              <a:rPr lang="sr-Latn-CS" b="1" i="1">
                <a:solidFill>
                  <a:srgbClr val="FFFF00"/>
                </a:solidFill>
                <a:latin typeface="Arial" charset="0"/>
              </a:rPr>
              <a:t>salvаge</a:t>
            </a:r>
            <a:r>
              <a:rPr lang="sr-Cyrl-CS" b="1">
                <a:latin typeface="Arial" charset="0"/>
              </a:rPr>
              <a:t> процесима</a:t>
            </a:r>
            <a:r>
              <a:rPr lang="en-US" b="1">
                <a:latin typeface="Arial" charset="0"/>
              </a:rPr>
              <a:t>.</a:t>
            </a:r>
          </a:p>
          <a:p>
            <a:endParaRPr lang="en-US" b="1">
              <a:latin typeface="Arial" charset="0"/>
            </a:endParaRPr>
          </a:p>
          <a:p>
            <a:r>
              <a:rPr lang="sr-Cyrl-CS">
                <a:latin typeface="Arial" charset="0"/>
              </a:rPr>
              <a:t>Већина, али не и све нуклеинске киселине које се налазе у организму</a:t>
            </a:r>
            <a:r>
              <a:rPr lang="sr-Latn-CS">
                <a:latin typeface="Arial" charset="0"/>
              </a:rPr>
              <a:t>,</a:t>
            </a:r>
            <a:r>
              <a:rPr lang="sr-Cyrl-CS">
                <a:latin typeface="Arial" charset="0"/>
              </a:rPr>
              <a:t> су везане за протеине и називамо их </a:t>
            </a:r>
            <a:r>
              <a:rPr lang="sr-Cyrl-CS" b="1">
                <a:solidFill>
                  <a:srgbClr val="FFFF00"/>
                </a:solidFill>
                <a:latin typeface="Arial" charset="0"/>
              </a:rPr>
              <a:t>нуклеопротеини</a:t>
            </a:r>
            <a:r>
              <a:rPr lang="sr-Cyrl-CS" b="1">
                <a:latin typeface="Arial" charset="0"/>
              </a:rPr>
              <a:t>.</a:t>
            </a:r>
            <a:r>
              <a:rPr lang="sr-Cyrl-CS"/>
              <a:t> </a:t>
            </a:r>
            <a:endParaRPr lang="en-US"/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  <a:noFill/>
          <a:ln/>
        </p:spPr>
        <p:txBody>
          <a:bodyPr/>
          <a:lstStyle/>
          <a:p>
            <a:r>
              <a:rPr lang="sr-Cyrl-CS" sz="3200">
                <a:solidFill>
                  <a:srgbClr val="FFFF00"/>
                </a:solidFill>
                <a:latin typeface="Arial" charset="0"/>
              </a:rPr>
              <a:t>Варење и ресорпција нуклеотида и нуклеинских киселина</a:t>
            </a:r>
          </a:p>
        </p:txBody>
      </p:sp>
    </p:spTree>
  </p:cSld>
  <p:clrMapOvr>
    <a:masterClrMapping/>
  </p:clrMapOvr>
  <p:transition advTm="92567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56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>
                <a:latin typeface="Arial" charset="0"/>
              </a:rPr>
              <a:t>3. </a:t>
            </a:r>
            <a:r>
              <a:rPr lang="ru-RU" sz="2400">
                <a:latin typeface="Arial" charset="0"/>
              </a:rPr>
              <a:t>реакција - </a:t>
            </a:r>
            <a:r>
              <a:rPr lang="sr-Cyrl-CS" sz="2400">
                <a:latin typeface="Arial" charset="0"/>
              </a:rPr>
              <a:t>уграђује се целокупан молекул </a:t>
            </a:r>
            <a:r>
              <a:rPr lang="sr-Cyrl-CS" sz="2400" b="1" u="sng">
                <a:latin typeface="Arial" charset="0"/>
              </a:rPr>
              <a:t>глицина</a:t>
            </a:r>
            <a:r>
              <a:rPr lang="en-US" sz="2400">
                <a:latin typeface="Arial" charset="0"/>
              </a:rPr>
              <a:t> </a:t>
            </a:r>
            <a:r>
              <a:rPr lang="sr-Cyrl-CS" sz="2400">
                <a:latin typeface="Arial" charset="0"/>
              </a:rPr>
              <a:t>и он даје </a:t>
            </a:r>
            <a:r>
              <a:rPr lang="ru-RU" sz="2400">
                <a:latin typeface="Arial" charset="0"/>
              </a:rPr>
              <a:t>4. </a:t>
            </a:r>
            <a:r>
              <a:rPr lang="sr-Cyrl-CS" sz="2400">
                <a:latin typeface="Arial" charset="0"/>
              </a:rPr>
              <a:t>и </a:t>
            </a:r>
            <a:r>
              <a:rPr lang="ru-RU" sz="2400">
                <a:latin typeface="Arial" charset="0"/>
              </a:rPr>
              <a:t>5. атом угљеника и 7. атом азота у будућем пуринском прстену.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00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latin typeface="Arial" charset="0"/>
              </a:rPr>
              <a:t>4. реакција - </a:t>
            </a:r>
            <a:r>
              <a:rPr lang="en-US" sz="2400">
                <a:latin typeface="Arial" charset="0"/>
              </a:rPr>
              <a:t>реа</a:t>
            </a:r>
            <a:r>
              <a:rPr lang="sr-Cyrl-CS" sz="2400">
                <a:latin typeface="Arial" charset="0"/>
              </a:rPr>
              <a:t>кција</a:t>
            </a:r>
            <a:r>
              <a:rPr lang="en-US" sz="2400">
                <a:latin typeface="Arial" charset="0"/>
              </a:rPr>
              <a:t> са активном формом фолне киселине</a:t>
            </a:r>
            <a:r>
              <a:rPr lang="sr-Cyrl-CS" sz="2400">
                <a:latin typeface="Arial" charset="0"/>
              </a:rPr>
              <a:t>, </a:t>
            </a:r>
            <a:r>
              <a:rPr lang="en-US" sz="2400" b="1" u="sng">
                <a:latin typeface="Arial" charset="0"/>
              </a:rPr>
              <a:t>N</a:t>
            </a:r>
            <a:r>
              <a:rPr lang="en-US" sz="2400" b="1" u="sng" baseline="30000">
                <a:latin typeface="Arial" charset="0"/>
              </a:rPr>
              <a:t>10</a:t>
            </a:r>
            <a:r>
              <a:rPr lang="en-US" sz="2400" b="1" u="sng">
                <a:latin typeface="Arial" charset="0"/>
              </a:rPr>
              <a:t>-ФОРМИЛ-THF</a:t>
            </a:r>
            <a:r>
              <a:rPr lang="sr-Cyrl-CS" sz="2400">
                <a:latin typeface="Arial" charset="0"/>
              </a:rPr>
              <a:t> - </a:t>
            </a:r>
            <a:r>
              <a:rPr lang="ru-RU" sz="2400">
                <a:latin typeface="Arial" charset="0"/>
              </a:rPr>
              <a:t>Формил је уједно и 8. атом угљеника у будућем пуринском прстену.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00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sr-Cyrl-CS" sz="2400">
                <a:latin typeface="Arial" charset="0"/>
              </a:rPr>
              <a:t>5. реакција – још једна р-ја са </a:t>
            </a:r>
            <a:r>
              <a:rPr lang="sr-Cyrl-CS" sz="2400" b="1" u="sng">
                <a:latin typeface="Arial" charset="0"/>
              </a:rPr>
              <a:t>глутамином</a:t>
            </a:r>
            <a:r>
              <a:rPr lang="sr-Cyrl-CS" sz="2400">
                <a:latin typeface="Arial" charset="0"/>
              </a:rPr>
              <a:t>: </a:t>
            </a:r>
            <a:r>
              <a:rPr lang="ru-RU" sz="2400">
                <a:latin typeface="Arial" charset="0"/>
              </a:rPr>
              <a:t>Амино група из глутамина се везује за 4. </a:t>
            </a:r>
            <a:r>
              <a:rPr lang="en-US" sz="2400">
                <a:latin typeface="Arial" charset="0"/>
              </a:rPr>
              <a:t>а</a:t>
            </a:r>
            <a:r>
              <a:rPr lang="ru-RU" sz="2400">
                <a:latin typeface="Arial" charset="0"/>
              </a:rPr>
              <a:t>том угљеника будућег пурина уз утрошак </a:t>
            </a:r>
            <a:r>
              <a:rPr lang="en-US" sz="2400">
                <a:latin typeface="Arial" charset="0"/>
              </a:rPr>
              <a:t>ATP</a:t>
            </a:r>
            <a:r>
              <a:rPr lang="sr-Cyrl-CS" sz="2400">
                <a:latin typeface="Arial" charset="0"/>
              </a:rPr>
              <a:t> - </a:t>
            </a:r>
            <a:r>
              <a:rPr lang="ru-RU" sz="2400">
                <a:latin typeface="Arial" charset="0"/>
              </a:rPr>
              <a:t>Ова амино група је уједно и 3. атом азота у будућем пуринском прстену.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00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latin typeface="Arial" charset="0"/>
              </a:rPr>
              <a:t>6. реакција - </a:t>
            </a:r>
            <a:r>
              <a:rPr lang="en-US" sz="2400">
                <a:latin typeface="Arial" charset="0"/>
              </a:rPr>
              <a:t>Затвара се имидазолов прстен уз утрошак ATP</a:t>
            </a:r>
            <a:endParaRPr lang="sr-Cyrl-CS" sz="240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120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sr-Cyrl-CS" sz="2400">
                <a:latin typeface="Arial" charset="0"/>
              </a:rPr>
              <a:t>7. реакција - увођење</a:t>
            </a:r>
            <a:r>
              <a:rPr lang="en-US" sz="2400">
                <a:latin typeface="Arial" charset="0"/>
              </a:rPr>
              <a:t> респираторног </a:t>
            </a:r>
            <a:r>
              <a:rPr lang="en-US" sz="2400" b="1" u="sng">
                <a:latin typeface="Arial" charset="0"/>
              </a:rPr>
              <a:t>угљеник диоксида</a:t>
            </a:r>
            <a:r>
              <a:rPr lang="en-US" sz="2400">
                <a:latin typeface="Arial" charset="0"/>
              </a:rPr>
              <a:t> (CO</a:t>
            </a:r>
            <a:r>
              <a:rPr lang="en-US" sz="2400" baseline="-25000">
                <a:latin typeface="Arial" charset="0"/>
              </a:rPr>
              <a:t>2</a:t>
            </a:r>
            <a:r>
              <a:rPr lang="en-US" sz="2400">
                <a:latin typeface="Arial" charset="0"/>
              </a:rPr>
              <a:t>)</a:t>
            </a:r>
            <a:r>
              <a:rPr lang="sr-Cyrl-CS" sz="2400">
                <a:latin typeface="Arial" charset="0"/>
              </a:rPr>
              <a:t>. </a:t>
            </a:r>
            <a:r>
              <a:rPr lang="ru-RU" sz="2400">
                <a:latin typeface="Arial" charset="0"/>
              </a:rPr>
              <a:t>Додаје се карбоксилна група на 5. атом угљеника будућег пурина уз утрошак </a:t>
            </a:r>
            <a:r>
              <a:rPr lang="en-US" sz="2400" b="1">
                <a:latin typeface="Arial" charset="0"/>
              </a:rPr>
              <a:t>ATP</a:t>
            </a:r>
            <a:r>
              <a:rPr lang="sr-Cyrl-CS" sz="2400" b="1">
                <a:latin typeface="Arial" charset="0"/>
              </a:rPr>
              <a:t> - </a:t>
            </a:r>
            <a:r>
              <a:rPr lang="ru-RU" sz="2400">
                <a:latin typeface="Arial" charset="0"/>
              </a:rPr>
              <a:t>Овај атом угљеника је уједно и 6. атом угљеника будућег пурина.</a:t>
            </a:r>
            <a:endParaRPr lang="en-US" sz="2400">
              <a:latin typeface="Arial" charset="0"/>
            </a:endParaRPr>
          </a:p>
        </p:txBody>
      </p:sp>
      <p:sp>
        <p:nvSpPr>
          <p:cNvPr id="116741" name="Rectangle 5"/>
          <p:cNvSpPr>
            <a:spLocks noRot="1" noChangeArrowheads="1"/>
          </p:cNvSpPr>
          <p:nvPr/>
        </p:nvSpPr>
        <p:spPr bwMode="auto">
          <a:xfrm>
            <a:off x="0" y="762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Преглед реакција </a:t>
            </a:r>
            <a:r>
              <a:rPr lang="ru-RU" sz="28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 NOVO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СИНТЕЗЕ ПУРИНСКИХ НУКЛЕОТИДА</a:t>
            </a:r>
            <a:endParaRPr lang="en-US" sz="28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advTm="101131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r>
              <a:rPr lang="ru-RU" sz="2400">
                <a:latin typeface="Arial" charset="0"/>
              </a:rPr>
              <a:t>8. реакција – р-ја са </a:t>
            </a:r>
            <a:r>
              <a:rPr lang="ru-RU" sz="2400" b="1" u="sng">
                <a:latin typeface="Arial" charset="0"/>
              </a:rPr>
              <a:t>аспартатом</a:t>
            </a:r>
            <a:r>
              <a:rPr lang="ru-RU" sz="2400">
                <a:latin typeface="Arial" charset="0"/>
              </a:rPr>
              <a:t>. Алфа амино група из аспартата се везује за 6. атом угљеника будућег пурина, а преостали део аспартат се назива сукцинил-група - Ова алфа амино група уједно је и 1. Атом азота у будућем пурину.</a:t>
            </a:r>
          </a:p>
          <a:p>
            <a:pPr>
              <a:buFont typeface="Wingdings" pitchFamily="2" charset="2"/>
              <a:buNone/>
            </a:pPr>
            <a:endParaRPr lang="ru-RU" sz="1000">
              <a:latin typeface="Arial" charset="0"/>
            </a:endParaRPr>
          </a:p>
          <a:p>
            <a:r>
              <a:rPr lang="ru-RU" sz="2400">
                <a:latin typeface="Arial" charset="0"/>
              </a:rPr>
              <a:t>9. реакција – уклања се сукцинил група.</a:t>
            </a:r>
          </a:p>
          <a:p>
            <a:pPr>
              <a:buFont typeface="Wingdings" pitchFamily="2" charset="2"/>
              <a:buNone/>
            </a:pPr>
            <a:endParaRPr lang="ru-RU" sz="1000">
              <a:latin typeface="Arial" charset="0"/>
            </a:endParaRPr>
          </a:p>
          <a:p>
            <a:r>
              <a:rPr lang="ru-RU" sz="2400">
                <a:latin typeface="Arial" charset="0"/>
              </a:rPr>
              <a:t>10. </a:t>
            </a:r>
            <a:r>
              <a:rPr lang="en-US" sz="2400">
                <a:latin typeface="Arial" charset="0"/>
              </a:rPr>
              <a:t>р</a:t>
            </a:r>
            <a:r>
              <a:rPr lang="ru-RU" sz="2400">
                <a:latin typeface="Arial" charset="0"/>
              </a:rPr>
              <a:t>еакција – још једна р-ја са са активном формом фолне киселина </a:t>
            </a:r>
            <a:r>
              <a:rPr lang="en-US" sz="2400" b="1" u="sng">
                <a:latin typeface="Arial" charset="0"/>
              </a:rPr>
              <a:t>N</a:t>
            </a:r>
            <a:r>
              <a:rPr lang="ru-RU" sz="2400" b="1" u="sng" baseline="30000">
                <a:latin typeface="Arial" charset="0"/>
              </a:rPr>
              <a:t>10</a:t>
            </a:r>
            <a:r>
              <a:rPr lang="ru-RU" sz="2400" b="1" u="sng">
                <a:latin typeface="Arial" charset="0"/>
              </a:rPr>
              <a:t>-формил-</a:t>
            </a:r>
            <a:r>
              <a:rPr lang="en-US" sz="2400" b="1" u="sng">
                <a:latin typeface="Arial" charset="0"/>
              </a:rPr>
              <a:t>THF</a:t>
            </a:r>
            <a:r>
              <a:rPr lang="ru-RU" sz="2400">
                <a:latin typeface="Arial" charset="0"/>
              </a:rPr>
              <a:t> - Формил група се трансферује са </a:t>
            </a:r>
            <a:r>
              <a:rPr lang="en-US" sz="2400">
                <a:latin typeface="Arial" charset="0"/>
              </a:rPr>
              <a:t>N</a:t>
            </a:r>
            <a:r>
              <a:rPr lang="ru-RU" sz="2400" baseline="30000">
                <a:latin typeface="Arial" charset="0"/>
              </a:rPr>
              <a:t>10</a:t>
            </a:r>
            <a:r>
              <a:rPr lang="ru-RU" sz="2400">
                <a:latin typeface="Arial" charset="0"/>
              </a:rPr>
              <a:t>-формил </a:t>
            </a:r>
            <a:r>
              <a:rPr lang="en-US" sz="2400">
                <a:latin typeface="Arial" charset="0"/>
              </a:rPr>
              <a:t>THF</a:t>
            </a:r>
            <a:r>
              <a:rPr lang="ru-RU" sz="2400">
                <a:latin typeface="Arial" charset="0"/>
              </a:rPr>
              <a:t> на 3. атом азота будућег пурина - Овај атом је уједно и 2. </a:t>
            </a:r>
            <a:r>
              <a:rPr lang="en-US" sz="2400">
                <a:latin typeface="Arial" charset="0"/>
              </a:rPr>
              <a:t>a</a:t>
            </a:r>
            <a:r>
              <a:rPr lang="ru-RU" sz="2400">
                <a:latin typeface="Arial" charset="0"/>
              </a:rPr>
              <a:t>том угљеника у будућем пурину.</a:t>
            </a:r>
          </a:p>
          <a:p>
            <a:pPr>
              <a:buFont typeface="Wingdings" pitchFamily="2" charset="2"/>
              <a:buNone/>
            </a:pPr>
            <a:endParaRPr lang="ru-RU" sz="1000">
              <a:latin typeface="Arial" charset="0"/>
            </a:endParaRPr>
          </a:p>
          <a:p>
            <a:r>
              <a:rPr lang="en-US" sz="2400">
                <a:latin typeface="Arial" charset="0"/>
              </a:rPr>
              <a:t>11. реакција</a:t>
            </a:r>
            <a:r>
              <a:rPr lang="sr-Cyrl-CS" sz="2400">
                <a:latin typeface="Arial" charset="0"/>
              </a:rPr>
              <a:t> - </a:t>
            </a:r>
            <a:r>
              <a:rPr lang="en-US" sz="2400">
                <a:latin typeface="Arial" charset="0"/>
              </a:rPr>
              <a:t>затварањ</a:t>
            </a:r>
            <a:r>
              <a:rPr lang="sr-Cyrl-CS" sz="2400">
                <a:latin typeface="Arial" charset="0"/>
              </a:rPr>
              <a:t>е</a:t>
            </a:r>
            <a:r>
              <a:rPr lang="en-US" sz="2400">
                <a:latin typeface="Arial" charset="0"/>
              </a:rPr>
              <a:t> престена</a:t>
            </a:r>
            <a:r>
              <a:rPr lang="sr-Cyrl-CS" sz="2400">
                <a:latin typeface="Arial" charset="0"/>
              </a:rPr>
              <a:t> (циклизација)</a:t>
            </a:r>
            <a:r>
              <a:rPr lang="en-US" sz="2400">
                <a:latin typeface="Arial" charset="0"/>
              </a:rPr>
              <a:t> и настаје Инозин</a:t>
            </a:r>
            <a:r>
              <a:rPr lang="sr-Cyrl-CS" sz="2400">
                <a:latin typeface="Arial" charset="0"/>
              </a:rPr>
              <a:t>-</a:t>
            </a:r>
            <a:r>
              <a:rPr lang="en-US" sz="2400">
                <a:latin typeface="Arial" charset="0"/>
              </a:rPr>
              <a:t>монофосфат или IMP</a:t>
            </a:r>
            <a:r>
              <a:rPr lang="sr-Cyrl-CS" sz="2400">
                <a:latin typeface="Arial" charset="0"/>
              </a:rPr>
              <a:t>.</a:t>
            </a:r>
            <a:r>
              <a:rPr lang="en-US" sz="2800">
                <a:latin typeface="Arial" charset="0"/>
              </a:rPr>
              <a:t> </a:t>
            </a:r>
            <a:endParaRPr lang="ru-RU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</p:txBody>
      </p:sp>
      <p:sp>
        <p:nvSpPr>
          <p:cNvPr id="117764" name="Rectangle 4"/>
          <p:cNvSpPr>
            <a:spLocks noRot="1"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Преглед реакција </a:t>
            </a:r>
            <a:r>
              <a:rPr lang="ru-RU" sz="28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 NOVO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СИНТЕЗЕ ПУРИНСКИХ НУКЛЕОТИДА</a:t>
            </a:r>
            <a:endParaRPr lang="en-US" sz="28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advTm="56077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1" name="Picture 3" descr="26_00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  <p:transition advClick="0" advTm="135508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04025" y="2276475"/>
            <a:ext cx="2339975" cy="20161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b="1">
                <a:latin typeface="Arial" charset="0"/>
              </a:rPr>
              <a:t>С</a:t>
            </a:r>
            <a:r>
              <a:rPr lang="sr-Cyrl-CS" b="1">
                <a:latin typeface="Arial" charset="0"/>
              </a:rPr>
              <a:t>интеза </a:t>
            </a:r>
            <a:r>
              <a:rPr lang="sr-Latn-CS" b="1">
                <a:latin typeface="Arial" charset="0"/>
              </a:rPr>
              <a:t>AMP</a:t>
            </a:r>
            <a:r>
              <a:rPr lang="sr-Cyrl-CS" b="1">
                <a:latin typeface="Arial" charset="0"/>
              </a:rPr>
              <a:t> и </a:t>
            </a:r>
            <a:r>
              <a:rPr lang="sr-Latn-CS" b="1">
                <a:latin typeface="Arial" charset="0"/>
              </a:rPr>
              <a:t>GMP</a:t>
            </a:r>
            <a:r>
              <a:rPr lang="sr-Cyrl-CS" b="1">
                <a:latin typeface="Arial" charset="0"/>
              </a:rPr>
              <a:t> </a:t>
            </a:r>
            <a:r>
              <a:rPr lang="en-AU" b="1">
                <a:latin typeface="Arial" charset="0"/>
              </a:rPr>
              <a:t>из </a:t>
            </a:r>
            <a:r>
              <a:rPr lang="sr-Latn-CS" b="1">
                <a:latin typeface="Arial" charset="0"/>
              </a:rPr>
              <a:t>IMP</a:t>
            </a:r>
            <a:r>
              <a:rPr lang="sr-Latn-CS"/>
              <a:t> </a:t>
            </a:r>
          </a:p>
        </p:txBody>
      </p:sp>
      <p:pic>
        <p:nvPicPr>
          <p:cNvPr id="33795" name="Picture 3" descr="19-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732588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17573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76200"/>
            <a:ext cx="8229600" cy="715963"/>
          </a:xfrm>
        </p:spPr>
        <p:txBody>
          <a:bodyPr/>
          <a:lstStyle/>
          <a:p>
            <a:r>
              <a:rPr lang="sr-Latn-CS" sz="3200">
                <a:solidFill>
                  <a:srgbClr val="FFFF00"/>
                </a:solidFill>
                <a:latin typeface="Arial" charset="0"/>
              </a:rPr>
              <a:t>С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интеза </a:t>
            </a:r>
            <a:r>
              <a:rPr lang="sr-Latn-CS" sz="3200">
                <a:solidFill>
                  <a:srgbClr val="FFFF00"/>
                </a:solidFill>
                <a:latin typeface="Arial" charset="0"/>
              </a:rPr>
              <a:t>AMP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 и </a:t>
            </a:r>
            <a:r>
              <a:rPr lang="sr-Latn-CS" sz="3200">
                <a:solidFill>
                  <a:srgbClr val="FFFF00"/>
                </a:solidFill>
                <a:latin typeface="Arial" charset="0"/>
              </a:rPr>
              <a:t>GMP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AU" sz="3200">
                <a:solidFill>
                  <a:srgbClr val="FFFF00"/>
                </a:solidFill>
                <a:latin typeface="Arial" charset="0"/>
              </a:rPr>
              <a:t>из </a:t>
            </a:r>
            <a:r>
              <a:rPr lang="sr-Latn-CS" sz="3200">
                <a:solidFill>
                  <a:srgbClr val="FFFF00"/>
                </a:solidFill>
                <a:latin typeface="Arial" charset="0"/>
              </a:rPr>
              <a:t>IMP </a:t>
            </a:r>
            <a:endParaRPr lang="en-US" sz="320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>
                <a:latin typeface="Arial" charset="0"/>
              </a:rPr>
              <a:t>IMP је раскршће синтезе из кога могу да настану аденински и гуанински нуклеотиди.</a:t>
            </a:r>
          </a:p>
          <a:p>
            <a:pPr>
              <a:lnSpc>
                <a:spcPct val="90000"/>
              </a:lnSpc>
            </a:pPr>
            <a:r>
              <a:rPr lang="ru-RU" sz="2800" b="1" u="sng">
                <a:latin typeface="Arial" charset="0"/>
              </a:rPr>
              <a:t>Синтеза </a:t>
            </a:r>
            <a:r>
              <a:rPr lang="en-US" sz="2800" b="1" u="sng">
                <a:latin typeface="Arial" charset="0"/>
              </a:rPr>
              <a:t>AMP</a:t>
            </a:r>
            <a:r>
              <a:rPr lang="ru-RU" sz="2800" b="1" u="sng">
                <a:latin typeface="Arial" charset="0"/>
              </a:rPr>
              <a:t>:</a:t>
            </a:r>
            <a:r>
              <a:rPr lang="ru-RU" sz="2800" b="1">
                <a:latin typeface="Arial" charset="0"/>
              </a:rPr>
              <a:t> </a:t>
            </a:r>
            <a:r>
              <a:rPr lang="sr-Cyrl-CS" sz="2800">
                <a:latin typeface="Arial" charset="0"/>
              </a:rPr>
              <a:t>Аминација </a:t>
            </a:r>
            <a:r>
              <a:rPr lang="sr-Cyrl-CS" sz="2800" b="1">
                <a:latin typeface="Arial" charset="0"/>
              </a:rPr>
              <a:t>IMP</a:t>
            </a:r>
            <a:r>
              <a:rPr lang="sr-Cyrl-CS" sz="2800">
                <a:latin typeface="Arial" charset="0"/>
              </a:rPr>
              <a:t> и одвајање сукцинил групе.</a:t>
            </a:r>
            <a:endParaRPr lang="en-US" sz="2800">
              <a:latin typeface="Arial" charset="0"/>
            </a:endParaRPr>
          </a:p>
          <a:p>
            <a:pPr lvl="1">
              <a:lnSpc>
                <a:spcPct val="90000"/>
              </a:lnSpc>
            </a:pPr>
            <a:r>
              <a:rPr lang="sr-Cyrl-CS" sz="2400">
                <a:latin typeface="Arial" charset="0"/>
              </a:rPr>
              <a:t>1. </a:t>
            </a:r>
            <a:r>
              <a:rPr lang="en-US" sz="2400">
                <a:latin typeface="Arial" charset="0"/>
              </a:rPr>
              <a:t>реакција:</a:t>
            </a:r>
            <a:r>
              <a:rPr lang="sr-Cyrl-CS" sz="2400">
                <a:latin typeface="Arial" charset="0"/>
              </a:rPr>
              <a:t> </a:t>
            </a:r>
            <a:r>
              <a:rPr lang="en-US" sz="2400" b="1">
                <a:latin typeface="Arial" charset="0"/>
              </a:rPr>
              <a:t>IMP</a:t>
            </a:r>
            <a:r>
              <a:rPr lang="ru-RU" sz="2400">
                <a:latin typeface="Arial" charset="0"/>
              </a:rPr>
              <a:t> </a:t>
            </a:r>
            <a:r>
              <a:rPr lang="ru-RU" sz="2400" b="1">
                <a:latin typeface="Arial" charset="0"/>
              </a:rPr>
              <a:t>+</a:t>
            </a:r>
            <a:r>
              <a:rPr lang="ru-RU" sz="2400">
                <a:latin typeface="Arial" charset="0"/>
              </a:rPr>
              <a:t> </a:t>
            </a:r>
            <a:r>
              <a:rPr lang="ru-RU" sz="2400" b="1">
                <a:latin typeface="Arial" charset="0"/>
              </a:rPr>
              <a:t>АСПАРТАТ</a:t>
            </a:r>
            <a:r>
              <a:rPr lang="ru-RU" sz="2400">
                <a:latin typeface="Arial" charset="0"/>
              </a:rPr>
              <a:t> дају </a:t>
            </a:r>
            <a:r>
              <a:rPr lang="ru-RU" sz="2400" b="1">
                <a:latin typeface="Arial" charset="0"/>
              </a:rPr>
              <a:t>аденил-сукцинат </a:t>
            </a:r>
            <a:r>
              <a:rPr lang="ru-RU" sz="2400">
                <a:latin typeface="Arial" charset="0"/>
              </a:rPr>
              <a:t>(</a:t>
            </a:r>
            <a:r>
              <a:rPr lang="ru-RU" sz="2400" b="1">
                <a:solidFill>
                  <a:srgbClr val="FFFF00"/>
                </a:solidFill>
                <a:latin typeface="Arial" charset="0"/>
              </a:rPr>
              <a:t>аденилсуцкинат-синтетаза</a:t>
            </a:r>
            <a:r>
              <a:rPr lang="ru-RU" sz="2400">
                <a:latin typeface="Arial" charset="0"/>
              </a:rPr>
              <a:t>)</a:t>
            </a:r>
            <a:r>
              <a:rPr lang="ru-RU" sz="2400" b="1">
                <a:latin typeface="Arial" charset="0"/>
              </a:rPr>
              <a:t> </a:t>
            </a:r>
            <a:r>
              <a:rPr lang="ru-RU" sz="2400">
                <a:latin typeface="Arial" charset="0"/>
              </a:rPr>
              <a:t>и троши се </a:t>
            </a:r>
            <a:r>
              <a:rPr lang="en-US" sz="2400">
                <a:latin typeface="Arial" charset="0"/>
              </a:rPr>
              <a:t>GTP</a:t>
            </a:r>
            <a:r>
              <a:rPr lang="ru-RU" sz="2400">
                <a:latin typeface="Arial" charset="0"/>
              </a:rPr>
              <a:t>. </a:t>
            </a:r>
          </a:p>
          <a:p>
            <a:pPr lvl="1">
              <a:lnSpc>
                <a:spcPct val="90000"/>
              </a:lnSpc>
            </a:pPr>
            <a:r>
              <a:rPr lang="ru-RU" sz="2400">
                <a:latin typeface="Arial" charset="0"/>
              </a:rPr>
              <a:t>Алфа амино група </a:t>
            </a:r>
            <a:r>
              <a:rPr lang="ru-RU" sz="2400" b="1">
                <a:latin typeface="Arial" charset="0"/>
              </a:rPr>
              <a:t>аспартата</a:t>
            </a:r>
            <a:r>
              <a:rPr lang="ru-RU" sz="2400">
                <a:latin typeface="Arial" charset="0"/>
              </a:rPr>
              <a:t> постаје </a:t>
            </a:r>
            <a:r>
              <a:rPr lang="ru-RU" sz="2400" b="1">
                <a:latin typeface="Arial" charset="0"/>
              </a:rPr>
              <a:t>амино група</a:t>
            </a:r>
            <a:r>
              <a:rPr lang="ru-RU" sz="2400">
                <a:latin typeface="Arial" charset="0"/>
              </a:rPr>
              <a:t> </a:t>
            </a:r>
            <a:r>
              <a:rPr lang="en-US" sz="2400" b="1">
                <a:latin typeface="Arial" charset="0"/>
              </a:rPr>
              <a:t>AMP</a:t>
            </a:r>
            <a:r>
              <a:rPr lang="ru-RU" sz="2400" b="1">
                <a:latin typeface="Arial" charset="0"/>
              </a:rPr>
              <a:t>-а</a:t>
            </a:r>
            <a:r>
              <a:rPr lang="ru-RU" sz="2400">
                <a:latin typeface="Arial" charset="0"/>
              </a:rPr>
              <a:t> везана за 6</a:t>
            </a:r>
            <a:r>
              <a:rPr lang="en-US" sz="2400">
                <a:latin typeface="Arial" charset="0"/>
              </a:rPr>
              <a:t>C</a:t>
            </a:r>
            <a:r>
              <a:rPr lang="ru-RU" sz="2400">
                <a:latin typeface="Arial" charset="0"/>
              </a:rPr>
              <a:t> атом пурина.</a:t>
            </a:r>
            <a:endParaRPr lang="en-US" sz="2400">
              <a:latin typeface="Arial" charset="0"/>
            </a:endParaRPr>
          </a:p>
          <a:p>
            <a:pPr lvl="1">
              <a:lnSpc>
                <a:spcPct val="90000"/>
              </a:lnSpc>
            </a:pPr>
            <a:r>
              <a:rPr lang="sr-Cyrl-CS" sz="2400">
                <a:latin typeface="Arial" charset="0"/>
              </a:rPr>
              <a:t>2. </a:t>
            </a:r>
            <a:r>
              <a:rPr lang="en-US" sz="2400">
                <a:latin typeface="Arial" charset="0"/>
              </a:rPr>
              <a:t>р</a:t>
            </a:r>
            <a:r>
              <a:rPr lang="ru-RU" sz="2400">
                <a:latin typeface="Arial" charset="0"/>
              </a:rPr>
              <a:t>еакција: Сукцинил група се одваја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ru-RU" sz="2400">
                <a:latin typeface="Arial" charset="0"/>
              </a:rPr>
              <a:t>од амино групе аденил-сукцината 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ru-RU" sz="2400">
                <a:latin typeface="Arial" charset="0"/>
              </a:rPr>
              <a:t>под дејством </a:t>
            </a:r>
            <a:r>
              <a:rPr lang="ru-RU" sz="2400" b="1">
                <a:solidFill>
                  <a:srgbClr val="FFFF00"/>
                </a:solidFill>
                <a:latin typeface="Arial" charset="0"/>
              </a:rPr>
              <a:t>аденилсукцинат-лиазе</a:t>
            </a:r>
            <a:r>
              <a:rPr lang="ru-RU" sz="2400" b="1">
                <a:latin typeface="Arial" charset="0"/>
              </a:rPr>
              <a:t> 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ru-RU" sz="2400">
                <a:latin typeface="Arial" charset="0"/>
              </a:rPr>
              <a:t>и ослобађа се фумарат.</a:t>
            </a:r>
            <a:r>
              <a:rPr lang="ru-RU" sz="2400" b="1">
                <a:latin typeface="Arial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ru-RU" sz="2400">
                <a:latin typeface="Arial" charset="0"/>
              </a:rPr>
              <a:t>Добили смо</a:t>
            </a:r>
            <a:r>
              <a:rPr lang="ru-RU" sz="2400" b="1">
                <a:latin typeface="Arial" charset="0"/>
              </a:rPr>
              <a:t> </a:t>
            </a:r>
            <a:r>
              <a:rPr lang="en-US" sz="2400" b="1">
                <a:latin typeface="Arial" charset="0"/>
              </a:rPr>
              <a:t>AMP</a:t>
            </a:r>
            <a:r>
              <a:rPr lang="ru-RU" sz="2400">
                <a:latin typeface="Arial" charset="0"/>
              </a:rPr>
              <a:t>!!!</a:t>
            </a:r>
            <a:endParaRPr lang="ru-RU" sz="2400" b="1" u="sng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600" b="1" u="sng">
                <a:latin typeface="Arial" charset="0"/>
              </a:rPr>
              <a:t>За синтезу 1</a:t>
            </a:r>
            <a:r>
              <a:rPr lang="en-US" sz="2600" b="1" u="sng">
                <a:latin typeface="Arial" charset="0"/>
              </a:rPr>
              <a:t>AMP</a:t>
            </a:r>
            <a:r>
              <a:rPr lang="ru-RU" sz="2600" b="1" u="sng">
                <a:latin typeface="Arial" charset="0"/>
              </a:rPr>
              <a:t> - 1 </a:t>
            </a:r>
            <a:r>
              <a:rPr lang="en-US" sz="2600" b="1" u="sng">
                <a:latin typeface="Arial" charset="0"/>
              </a:rPr>
              <a:t>GTP</a:t>
            </a:r>
            <a:r>
              <a:rPr lang="ru-RU" sz="2600" b="1" u="sng">
                <a:latin typeface="Arial" charset="0"/>
              </a:rPr>
              <a:t> потрошен!</a:t>
            </a:r>
            <a:endParaRPr lang="en-US" sz="2600" b="1" u="sng">
              <a:latin typeface="Arial" charset="0"/>
            </a:endParaRPr>
          </a:p>
        </p:txBody>
      </p:sp>
      <p:pic>
        <p:nvPicPr>
          <p:cNvPr id="118788" name="Picture 4" descr="19-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3657600"/>
            <a:ext cx="2819400" cy="3200400"/>
          </a:xfrm>
          <a:prstGeom prst="rect">
            <a:avLst/>
          </a:prstGeom>
          <a:noFill/>
        </p:spPr>
      </p:pic>
    </p:spTree>
  </p:cSld>
  <p:clrMapOvr>
    <a:masterClrMapping/>
  </p:clrMapOvr>
  <p:transition advTm="57387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6019800" cy="5943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u="sng">
                <a:latin typeface="Arial" charset="0"/>
              </a:rPr>
              <a:t>Синтеза </a:t>
            </a:r>
            <a:r>
              <a:rPr lang="en-US" sz="2400" b="1" u="sng">
                <a:latin typeface="Arial" charset="0"/>
              </a:rPr>
              <a:t>GMP</a:t>
            </a:r>
            <a:r>
              <a:rPr lang="ru-RU" sz="2400" b="1" u="sng">
                <a:latin typeface="Arial" charset="0"/>
              </a:rPr>
              <a:t>:</a:t>
            </a:r>
            <a:r>
              <a:rPr lang="ru-RU" sz="2400">
                <a:latin typeface="Arial" charset="0"/>
              </a:rPr>
              <a:t> Оксидација </a:t>
            </a:r>
            <a:r>
              <a:rPr lang="sr-Cyrl-CS" sz="2400" b="1">
                <a:latin typeface="Arial" charset="0"/>
              </a:rPr>
              <a:t>IMP</a:t>
            </a:r>
            <a:r>
              <a:rPr lang="sr-Cyrl-CS" sz="2400">
                <a:latin typeface="Arial" charset="0"/>
              </a:rPr>
              <a:t> на другом С атому и аминација ксантозин-монофосфата даје </a:t>
            </a:r>
            <a:r>
              <a:rPr lang="en-US" sz="2400" b="1">
                <a:latin typeface="Arial" charset="0"/>
              </a:rPr>
              <a:t>GMP</a:t>
            </a:r>
            <a:r>
              <a:rPr lang="sr-Cyrl-CS" sz="2400" b="1">
                <a:latin typeface="Arial" charset="0"/>
              </a:rPr>
              <a:t>.</a:t>
            </a:r>
            <a:endParaRPr lang="en-US" sz="240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Cyrl-CS" sz="2400">
                <a:latin typeface="Arial" charset="0"/>
              </a:rPr>
              <a:t>1. </a:t>
            </a:r>
            <a:r>
              <a:rPr lang="en-US" sz="2400">
                <a:latin typeface="Arial" charset="0"/>
              </a:rPr>
              <a:t>реакција:</a:t>
            </a:r>
            <a:endParaRPr lang="en-US" sz="2400" b="1">
              <a:latin typeface="Arial" charset="0"/>
            </a:endParaRPr>
          </a:p>
          <a:p>
            <a:pPr lvl="1">
              <a:lnSpc>
                <a:spcPct val="90000"/>
              </a:lnSpc>
            </a:pPr>
            <a:r>
              <a:rPr lang="en-US" sz="2000" b="1">
                <a:latin typeface="Arial" charset="0"/>
              </a:rPr>
              <a:t>IMP</a:t>
            </a:r>
            <a:r>
              <a:rPr lang="en-US" sz="2000">
                <a:latin typeface="Arial" charset="0"/>
              </a:rPr>
              <a:t> </a:t>
            </a:r>
            <a:r>
              <a:rPr lang="en-US" sz="2000" b="1">
                <a:latin typeface="Arial" charset="0"/>
              </a:rPr>
              <a:t>се оксидише</a:t>
            </a:r>
            <a:r>
              <a:rPr lang="en-US" sz="2000">
                <a:latin typeface="Arial" charset="0"/>
              </a:rPr>
              <a:t> помоћу </a:t>
            </a:r>
            <a:r>
              <a:rPr lang="en-US" sz="2000" b="1">
                <a:solidFill>
                  <a:srgbClr val="FFFF00"/>
                </a:solidFill>
                <a:latin typeface="Arial" charset="0"/>
              </a:rPr>
              <a:t>IMP</a:t>
            </a:r>
            <a:r>
              <a:rPr lang="en-US" sz="20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2000" b="1">
                <a:solidFill>
                  <a:srgbClr val="FFFF00"/>
                </a:solidFill>
                <a:latin typeface="Arial" charset="0"/>
              </a:rPr>
              <a:t>дехидрогеназе</a:t>
            </a:r>
            <a:r>
              <a:rPr lang="en-US" sz="2000">
                <a:latin typeface="Arial" charset="0"/>
              </a:rPr>
              <a:t> и NAD</a:t>
            </a:r>
            <a:r>
              <a:rPr lang="en-US" sz="2000" baseline="30000">
                <a:latin typeface="Arial" charset="0"/>
              </a:rPr>
              <a:t>+</a:t>
            </a:r>
            <a:r>
              <a:rPr lang="en-US" sz="2000">
                <a:latin typeface="Arial" charset="0"/>
              </a:rPr>
              <a:t> се редукује до NADH+H</a:t>
            </a:r>
            <a:r>
              <a:rPr lang="en-US" sz="2000" baseline="30000">
                <a:latin typeface="Arial" charset="0"/>
              </a:rPr>
              <a:t>+</a:t>
            </a:r>
            <a:r>
              <a:rPr lang="en-US" sz="2000">
                <a:latin typeface="Arial" charset="0"/>
              </a:rPr>
              <a:t>. </a:t>
            </a:r>
            <a:r>
              <a:rPr lang="ru-RU" sz="2000">
                <a:latin typeface="Arial" charset="0"/>
              </a:rPr>
              <a:t>Оксидација се врши на 2. атому угљеника пурина и добија се ксантозин-монофосфат </a:t>
            </a:r>
            <a:r>
              <a:rPr lang="ru-RU" sz="2000" b="1">
                <a:latin typeface="Arial" charset="0"/>
              </a:rPr>
              <a:t>(XMP</a:t>
            </a:r>
            <a:r>
              <a:rPr lang="ru-RU" sz="2000">
                <a:latin typeface="Arial" charset="0"/>
              </a:rPr>
              <a:t>).</a:t>
            </a:r>
            <a:endParaRPr lang="en-US" sz="200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Cyrl-CS" sz="2400">
                <a:latin typeface="Arial" charset="0"/>
              </a:rPr>
              <a:t>2. </a:t>
            </a:r>
            <a:r>
              <a:rPr lang="en-US" sz="2400">
                <a:latin typeface="Arial" charset="0"/>
              </a:rPr>
              <a:t>реакција:</a:t>
            </a:r>
            <a:endParaRPr lang="ru-RU" sz="2400" b="1">
              <a:latin typeface="Arial" charset="0"/>
            </a:endParaRPr>
          </a:p>
          <a:p>
            <a:pPr lvl="1">
              <a:lnSpc>
                <a:spcPct val="90000"/>
              </a:lnSpc>
            </a:pPr>
            <a:r>
              <a:rPr lang="ru-RU" sz="2000" b="1">
                <a:latin typeface="Arial" charset="0"/>
              </a:rPr>
              <a:t>XMP</a:t>
            </a:r>
            <a:r>
              <a:rPr lang="ru-RU" sz="2000">
                <a:latin typeface="Arial" charset="0"/>
              </a:rPr>
              <a:t> добија амино групу на 2. </a:t>
            </a:r>
            <a:r>
              <a:rPr lang="en-US" sz="2000">
                <a:latin typeface="Arial" charset="0"/>
              </a:rPr>
              <a:t>C</a:t>
            </a:r>
            <a:r>
              <a:rPr lang="ru-RU" sz="2000">
                <a:latin typeface="Arial" charset="0"/>
              </a:rPr>
              <a:t> атому у реакцији са </a:t>
            </a:r>
            <a:r>
              <a:rPr lang="ru-RU" sz="2000" b="1">
                <a:latin typeface="Arial" charset="0"/>
              </a:rPr>
              <a:t>глутамином</a:t>
            </a:r>
            <a:r>
              <a:rPr lang="ru-RU" sz="2000">
                <a:latin typeface="Arial" charset="0"/>
              </a:rPr>
              <a:t> (</a:t>
            </a:r>
            <a:r>
              <a:rPr lang="en-US" sz="2000" b="1">
                <a:solidFill>
                  <a:srgbClr val="FFFF00"/>
                </a:solidFill>
                <a:latin typeface="Arial" charset="0"/>
              </a:rPr>
              <a:t>GMP</a:t>
            </a:r>
            <a:r>
              <a:rPr lang="ru-RU" sz="2000" b="1">
                <a:solidFill>
                  <a:srgbClr val="FFFF00"/>
                </a:solidFill>
                <a:latin typeface="Arial" charset="0"/>
              </a:rPr>
              <a:t> синтетаза</a:t>
            </a:r>
            <a:r>
              <a:rPr lang="ru-RU" sz="2000">
                <a:latin typeface="Arial" charset="0"/>
              </a:rPr>
              <a:t>) уз утрошак  </a:t>
            </a:r>
            <a:r>
              <a:rPr lang="en-US" sz="2000" b="1">
                <a:latin typeface="Arial" charset="0"/>
              </a:rPr>
              <a:t>ATP</a:t>
            </a:r>
            <a:r>
              <a:rPr lang="ru-RU" sz="2000">
                <a:latin typeface="Arial" charset="0"/>
              </a:rPr>
              <a:t> и </a:t>
            </a:r>
            <a:r>
              <a:rPr lang="ru-RU" sz="2000" b="1">
                <a:latin typeface="Arial" charset="0"/>
              </a:rPr>
              <a:t>добијамо</a:t>
            </a:r>
            <a:r>
              <a:rPr lang="ru-RU" sz="2000">
                <a:latin typeface="Arial" charset="0"/>
              </a:rPr>
              <a:t> </a:t>
            </a:r>
            <a:r>
              <a:rPr lang="en-US" sz="2000" b="1">
                <a:latin typeface="Arial" charset="0"/>
              </a:rPr>
              <a:t>GMP</a:t>
            </a:r>
            <a:r>
              <a:rPr lang="ru-RU" sz="2000">
                <a:latin typeface="Arial" charset="0"/>
              </a:rPr>
              <a:t>. </a:t>
            </a:r>
            <a:endParaRPr lang="ru-RU" sz="2000" b="1" u="sng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400" b="1" u="sng">
                <a:latin typeface="Arial" charset="0"/>
              </a:rPr>
              <a:t>За синтезу 1</a:t>
            </a:r>
            <a:r>
              <a:rPr lang="en-US" sz="2400" b="1" u="sng">
                <a:latin typeface="Arial" charset="0"/>
              </a:rPr>
              <a:t>GMP</a:t>
            </a:r>
            <a:r>
              <a:rPr lang="ru-RU" sz="2400" b="1" u="sng">
                <a:latin typeface="Arial" charset="0"/>
              </a:rPr>
              <a:t> – 1 </a:t>
            </a:r>
            <a:r>
              <a:rPr lang="en-US" sz="2400" b="1" u="sng">
                <a:latin typeface="Arial" charset="0"/>
              </a:rPr>
              <a:t>ATP</a:t>
            </a:r>
            <a:r>
              <a:rPr lang="ru-RU" sz="2400" b="1" u="sng">
                <a:latin typeface="Arial" charset="0"/>
              </a:rPr>
              <a:t> потрошен!!</a:t>
            </a:r>
            <a:endParaRPr lang="en-US" sz="2400" b="1" u="sng">
              <a:latin typeface="Arial" charset="0"/>
            </a:endParaRPr>
          </a:p>
        </p:txBody>
      </p:sp>
      <p:sp>
        <p:nvSpPr>
          <p:cNvPr id="119813" name="Rectangle 5"/>
          <p:cNvSpPr>
            <a:spLocks noRot="1" noChangeArrowheads="1"/>
          </p:cNvSpPr>
          <p:nvPr/>
        </p:nvSpPr>
        <p:spPr bwMode="auto">
          <a:xfrm>
            <a:off x="457200" y="76200"/>
            <a:ext cx="82296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sr-Latn-CS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</a:t>
            </a:r>
            <a:r>
              <a:rPr lang="sr-Cyrl-CS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интеза </a:t>
            </a:r>
            <a:r>
              <a:rPr lang="sr-Latn-CS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AMP</a:t>
            </a:r>
            <a:r>
              <a:rPr lang="sr-Cyrl-CS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и </a:t>
            </a:r>
            <a:r>
              <a:rPr lang="sr-Latn-CS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GMP</a:t>
            </a:r>
            <a:r>
              <a:rPr lang="sr-Cyrl-CS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AU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из </a:t>
            </a:r>
            <a:r>
              <a:rPr lang="sr-Latn-CS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IMP </a:t>
            </a:r>
            <a:endParaRPr lang="en-US" sz="32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119814" name="Picture 6" descr="19-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1375" y="1295400"/>
            <a:ext cx="3222625" cy="3657600"/>
          </a:xfrm>
          <a:prstGeom prst="rect">
            <a:avLst/>
          </a:prstGeom>
          <a:noFill/>
        </p:spPr>
      </p:pic>
    </p:spTree>
  </p:cSld>
  <p:clrMapOvr>
    <a:masterClrMapping/>
  </p:clrMapOvr>
  <p:transition advTm="71366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2232025"/>
          </a:xfrm>
        </p:spPr>
        <p:txBody>
          <a:bodyPr/>
          <a:lstStyle/>
          <a:p>
            <a:r>
              <a:rPr lang="sr-Cyrl-CS" sz="2400">
                <a:latin typeface="Arial" charset="0"/>
              </a:rPr>
              <a:t>За синтезу једног </a:t>
            </a:r>
            <a:r>
              <a:rPr lang="sr-Latn-CS" sz="2400">
                <a:latin typeface="Arial" charset="0"/>
              </a:rPr>
              <a:t>AMP-a </a:t>
            </a:r>
            <a:r>
              <a:rPr lang="sr-Cyrl-CS" sz="2400">
                <a:latin typeface="Arial" charset="0"/>
              </a:rPr>
              <a:t>или </a:t>
            </a:r>
            <a:r>
              <a:rPr lang="sr-Latn-CS" sz="2400">
                <a:latin typeface="Arial" charset="0"/>
              </a:rPr>
              <a:t>GMP-a </a:t>
            </a:r>
            <a:r>
              <a:rPr lang="sr-Cyrl-CS" sz="2400">
                <a:latin typeface="Arial" charset="0"/>
              </a:rPr>
              <a:t>из</a:t>
            </a:r>
            <a:r>
              <a:rPr lang="sr-Latn-CS" sz="2400">
                <a:latin typeface="Arial" charset="0"/>
              </a:rPr>
              <a:t> IMP-a</a:t>
            </a:r>
            <a:r>
              <a:rPr lang="sr-Cyrl-CS" sz="2400">
                <a:latin typeface="Arial" charset="0"/>
              </a:rPr>
              <a:t>, се троши 1 </a:t>
            </a:r>
            <a:r>
              <a:rPr lang="sr-Latn-CS" sz="2400">
                <a:latin typeface="Arial" charset="0"/>
              </a:rPr>
              <a:t>ATP.</a:t>
            </a:r>
          </a:p>
          <a:p>
            <a:endParaRPr lang="sr-Latn-CS" sz="2400" b="1">
              <a:latin typeface="Arial" charset="0"/>
            </a:endParaRPr>
          </a:p>
          <a:p>
            <a:r>
              <a:rPr lang="sr-Cyrl-CS" sz="2400" b="1">
                <a:solidFill>
                  <a:srgbClr val="FFFF00"/>
                </a:solidFill>
                <a:latin typeface="Arial" charset="0"/>
              </a:rPr>
              <a:t>НУКЛЕОЗИД МОНОФОСФАТ КИНАЗА</a:t>
            </a:r>
            <a:r>
              <a:rPr lang="sr-Cyrl-CS" sz="2400" b="1">
                <a:latin typeface="Arial" charset="0"/>
              </a:rPr>
              <a:t> </a:t>
            </a:r>
            <a:r>
              <a:rPr lang="sr-Cyrl-CS" sz="2400">
                <a:latin typeface="Arial" charset="0"/>
              </a:rPr>
              <a:t>катализује настанак нуклозид ди-фосфата</a:t>
            </a:r>
            <a:r>
              <a:rPr lang="sr-Latn-CS" sz="2800">
                <a:latin typeface="Arial" charset="0"/>
              </a:rPr>
              <a:t>:</a:t>
            </a:r>
          </a:p>
        </p:txBody>
      </p:sp>
      <p:pic>
        <p:nvPicPr>
          <p:cNvPr id="34819" name="Picture 3" descr="untitled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565400"/>
            <a:ext cx="7632700" cy="1036638"/>
          </a:xfrm>
          <a:prstGeom prst="rect">
            <a:avLst/>
          </a:prstGeom>
          <a:noFill/>
        </p:spPr>
      </p:pic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468313" y="4508500"/>
            <a:ext cx="82296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sr-Cyrl-C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НУКЛЕОЗИД ДИФОСФАТ КИНАЗА</a:t>
            </a:r>
            <a:r>
              <a:rPr lang="sr-Cyrl-CS" sz="24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sr-Cyrl-CS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катализује реакцију настајања нуклеозид три-фосфата</a:t>
            </a:r>
            <a:r>
              <a:rPr lang="sr-Latn-CS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</a:p>
        </p:txBody>
      </p:sp>
      <p:pic>
        <p:nvPicPr>
          <p:cNvPr id="34821" name="Picture 5" descr="untitled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5516563"/>
            <a:ext cx="6192837" cy="414337"/>
          </a:xfrm>
          <a:prstGeom prst="rect">
            <a:avLst/>
          </a:prstGeom>
          <a:noFill/>
        </p:spPr>
      </p:pic>
    </p:spTree>
  </p:cSld>
  <p:clrMapOvr>
    <a:masterClrMapping/>
  </p:clrMapOvr>
  <p:transition advTm="209301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>
                <a:solidFill>
                  <a:srgbClr val="FFFF00"/>
                </a:solidFill>
                <a:latin typeface="Arial" charset="0"/>
              </a:rPr>
              <a:t>Регулација </a:t>
            </a:r>
            <a:r>
              <a:rPr lang="en-US" sz="3200" i="1">
                <a:solidFill>
                  <a:srgbClr val="FFFF00"/>
                </a:solidFill>
                <a:latin typeface="Arial" charset="0"/>
              </a:rPr>
              <a:t>де ново 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синтезе пуринских нуклеотид</a:t>
            </a:r>
            <a:r>
              <a:rPr lang="en-US" sz="3200">
                <a:solidFill>
                  <a:srgbClr val="FFFF00"/>
                </a:solidFill>
                <a:latin typeface="Arial" charset="0"/>
              </a:rPr>
              <a:t>а</a:t>
            </a:r>
            <a:r>
              <a:rPr lang="en-US" sz="320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844675"/>
            <a:ext cx="3898900" cy="5013325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sr-Cyrl-CS" sz="2000" b="1">
                <a:latin typeface="Arial" charset="0"/>
              </a:rPr>
              <a:t>IMP синтеза</a:t>
            </a:r>
            <a:r>
              <a:rPr lang="en-US" sz="2000">
                <a:latin typeface="Arial" charset="0"/>
              </a:rPr>
              <a:t> </a:t>
            </a:r>
          </a:p>
          <a:p>
            <a:pPr marL="609600" indent="-609600">
              <a:lnSpc>
                <a:spcPct val="80000"/>
              </a:lnSpc>
            </a:pPr>
            <a:r>
              <a:rPr lang="sr-Cyrl-CS" sz="2000" b="1">
                <a:latin typeface="Arial" charset="0"/>
              </a:rPr>
              <a:t>Конверзија IMP у AMP и GMP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sr-Cyrl-CS" sz="2000" b="1">
              <a:latin typeface="Arial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sr-Cyrl-CS" sz="2000">
                <a:latin typeface="Arial" charset="0"/>
              </a:rPr>
              <a:t>Синтеза пурина регулише се на неколико места, преко 4 кључна ензима:</a:t>
            </a:r>
            <a:endParaRPr lang="en-US" sz="2000">
              <a:latin typeface="Arial" charset="0"/>
            </a:endParaRPr>
          </a:p>
          <a:p>
            <a:pPr marL="990600" lvl="1" indent="-533400">
              <a:lnSpc>
                <a:spcPct val="80000"/>
              </a:lnSpc>
            </a:pPr>
            <a:r>
              <a:rPr lang="en-US" sz="1800" b="1">
                <a:solidFill>
                  <a:srgbClr val="FFFF00"/>
                </a:solidFill>
                <a:latin typeface="Arial" charset="0"/>
              </a:rPr>
              <a:t>PRPP синтетаз</a:t>
            </a:r>
            <a:r>
              <a:rPr lang="sr-Cyrl-CS" sz="1800" b="1">
                <a:solidFill>
                  <a:srgbClr val="FFFF00"/>
                </a:solidFill>
                <a:latin typeface="Arial" charset="0"/>
              </a:rPr>
              <a:t>а</a:t>
            </a:r>
            <a:r>
              <a:rPr lang="sr-Cyrl-CS" sz="1800">
                <a:latin typeface="Arial" charset="0"/>
              </a:rPr>
              <a:t> – регулише синтезу IMP-а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None/>
            </a:pPr>
            <a:endParaRPr lang="sr-Cyrl-CS" sz="800">
              <a:latin typeface="Arial" charset="0"/>
            </a:endParaRPr>
          </a:p>
          <a:p>
            <a:pPr marL="990600" lvl="1" indent="-533400">
              <a:lnSpc>
                <a:spcPct val="80000"/>
              </a:lnSpc>
            </a:pPr>
            <a:r>
              <a:rPr lang="sr-Cyrl-CS" sz="1800" b="1">
                <a:solidFill>
                  <a:srgbClr val="FFFF00"/>
                </a:solidFill>
                <a:latin typeface="Arial" charset="0"/>
              </a:rPr>
              <a:t>Амидофосфорибозил-трансфераза</a:t>
            </a:r>
            <a:r>
              <a:rPr lang="sr-Cyrl-CS" sz="1800">
                <a:latin typeface="Arial" charset="0"/>
              </a:rPr>
              <a:t> – регулише синтезу IMP-а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None/>
            </a:pPr>
            <a:endParaRPr lang="sr-Cyrl-CS" sz="800">
              <a:latin typeface="Arial" charset="0"/>
            </a:endParaRPr>
          </a:p>
          <a:p>
            <a:pPr marL="990600" lvl="1" indent="-533400">
              <a:lnSpc>
                <a:spcPct val="80000"/>
              </a:lnSpc>
            </a:pPr>
            <a:r>
              <a:rPr lang="sr-Cyrl-CS" sz="1800" b="1">
                <a:solidFill>
                  <a:srgbClr val="FFFF00"/>
                </a:solidFill>
                <a:latin typeface="Arial" charset="0"/>
              </a:rPr>
              <a:t>Аденилосукцинат-синтетаза</a:t>
            </a:r>
            <a:r>
              <a:rPr lang="sr-Cyrl-CS" sz="1800">
                <a:latin typeface="Arial" charset="0"/>
              </a:rPr>
              <a:t> – регулише синтезу АMP-а 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None/>
            </a:pPr>
            <a:endParaRPr lang="sr-Cyrl-CS" sz="900">
              <a:latin typeface="Arial" charset="0"/>
            </a:endParaRPr>
          </a:p>
          <a:p>
            <a:pPr marL="990600" lvl="1" indent="-533400">
              <a:lnSpc>
                <a:spcPct val="80000"/>
              </a:lnSpc>
            </a:pPr>
            <a:r>
              <a:rPr lang="sr-Cyrl-CS" sz="1800" b="1">
                <a:solidFill>
                  <a:srgbClr val="FFFF00"/>
                </a:solidFill>
                <a:latin typeface="Arial" charset="0"/>
              </a:rPr>
              <a:t>IMP-дехидрогеназа </a:t>
            </a:r>
            <a:r>
              <a:rPr lang="sr-Cyrl-CS" sz="1800">
                <a:latin typeface="Arial" charset="0"/>
              </a:rPr>
              <a:t>– регулише синтезу GMP-а.</a:t>
            </a:r>
            <a:endParaRPr lang="en-US" sz="1800">
              <a:latin typeface="Arial" charset="0"/>
            </a:endParaRPr>
          </a:p>
        </p:txBody>
      </p:sp>
      <p:pic>
        <p:nvPicPr>
          <p:cNvPr id="35844" name="Picture 4" descr="26-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8163" y="1628775"/>
            <a:ext cx="4492625" cy="4824413"/>
          </a:xfrm>
          <a:prstGeom prst="rect">
            <a:avLst/>
          </a:prstGeom>
          <a:noFill/>
        </p:spPr>
      </p:pic>
    </p:spTree>
  </p:cSld>
  <p:clrMapOvr>
    <a:masterClrMapping/>
  </p:clrMapOvr>
  <p:transition advTm="200778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z="3200">
                <a:solidFill>
                  <a:srgbClr val="FFFF00"/>
                </a:solidFill>
                <a:latin typeface="Arial" charset="0"/>
              </a:rPr>
              <a:t>Реутилизација 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(рециклизација) </a:t>
            </a:r>
            <a:r>
              <a:rPr lang="en-US" sz="3200">
                <a:solidFill>
                  <a:srgbClr val="FFFF00"/>
                </a:solidFill>
                <a:latin typeface="Arial" charset="0"/>
              </a:rPr>
              <a:t>пуринских база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5486400"/>
          </a:xfrm>
        </p:spPr>
        <p:txBody>
          <a:bodyPr/>
          <a:lstStyle/>
          <a:p>
            <a:r>
              <a:rPr lang="en-US" sz="2400">
                <a:latin typeface="Arial" charset="0"/>
              </a:rPr>
              <a:t>Овај процес се назива </a:t>
            </a:r>
            <a:r>
              <a:rPr lang="en-US" sz="2400" b="1">
                <a:latin typeface="Arial" charset="0"/>
              </a:rPr>
              <a:t>ФОСФОРИБОЗИЛАЦИЈ</a:t>
            </a:r>
            <a:r>
              <a:rPr lang="sr-Cyrl-CS" sz="2400" b="1">
                <a:latin typeface="Arial" charset="0"/>
              </a:rPr>
              <a:t>А</a:t>
            </a:r>
            <a:r>
              <a:rPr lang="en-US" sz="2400">
                <a:latin typeface="Arial" charset="0"/>
              </a:rPr>
              <a:t> која поново користи пуринске базе (Аденин, Хипоксантин, Гуанин) у реакцији са PRPP да се добије AMP, IMP, GMP </a:t>
            </a:r>
            <a:endParaRPr lang="sr-Cyrl-CS" sz="2400">
              <a:latin typeface="Arial" charset="0"/>
            </a:endParaRPr>
          </a:p>
          <a:p>
            <a:r>
              <a:rPr lang="ru-RU" sz="2400">
                <a:latin typeface="Arial" charset="0"/>
              </a:rPr>
              <a:t>Главни ензими који су укључени у процес рециклизације су:</a:t>
            </a:r>
          </a:p>
          <a:p>
            <a:r>
              <a:rPr lang="ru-RU" sz="2400">
                <a:latin typeface="Arial" charset="0"/>
              </a:rPr>
              <a:t> </a:t>
            </a:r>
            <a:r>
              <a:rPr lang="ru-RU" sz="2400" b="1">
                <a:solidFill>
                  <a:srgbClr val="FFFF00"/>
                </a:solidFill>
                <a:latin typeface="Arial" charset="0"/>
              </a:rPr>
              <a:t>пурин-нуклеозид-фосфорилаза</a:t>
            </a:r>
            <a:r>
              <a:rPr lang="ru-RU" sz="2400">
                <a:latin typeface="Arial" charset="0"/>
              </a:rPr>
              <a:t>, </a:t>
            </a:r>
          </a:p>
          <a:p>
            <a:r>
              <a:rPr lang="ru-RU" sz="2400" b="1">
                <a:solidFill>
                  <a:srgbClr val="FFFF00"/>
                </a:solidFill>
                <a:latin typeface="Arial" charset="0"/>
              </a:rPr>
              <a:t>фосфорибозил-трансферазе</a:t>
            </a:r>
            <a:r>
              <a:rPr lang="ru-RU" sz="2400">
                <a:latin typeface="Arial" charset="0"/>
              </a:rPr>
              <a:t> и </a:t>
            </a:r>
          </a:p>
          <a:p>
            <a:r>
              <a:rPr lang="ru-RU" sz="2400" b="1">
                <a:solidFill>
                  <a:srgbClr val="FFFF00"/>
                </a:solidFill>
                <a:latin typeface="Arial" charset="0"/>
              </a:rPr>
              <a:t>деаминазе</a:t>
            </a:r>
            <a:r>
              <a:rPr lang="ru-RU" sz="2400">
                <a:latin typeface="Arial" charset="0"/>
              </a:rPr>
              <a:t>.</a:t>
            </a:r>
            <a:r>
              <a:rPr lang="en-US" sz="2400">
                <a:latin typeface="Arial" charset="0"/>
              </a:rPr>
              <a:t> </a:t>
            </a:r>
          </a:p>
        </p:txBody>
      </p:sp>
      <p:pic>
        <p:nvPicPr>
          <p:cNvPr id="1208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832225"/>
            <a:ext cx="457200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246593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381000"/>
            <a:ext cx="8229600" cy="2819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>
                <a:solidFill>
                  <a:srgbClr val="FFFF00"/>
                </a:solidFill>
                <a:latin typeface="Arial" charset="0"/>
              </a:rPr>
              <a:t>Реутилизација пуринских база</a:t>
            </a:r>
            <a:r>
              <a:rPr lang="en-US">
                <a:latin typeface="Arial" charset="0"/>
              </a:rPr>
              <a:t> реакцијом </a:t>
            </a:r>
            <a:r>
              <a:rPr lang="sr-Cyrl-CS" b="1">
                <a:latin typeface="Arial" charset="0"/>
              </a:rPr>
              <a:t>фосфорибозилациј</a:t>
            </a:r>
            <a:r>
              <a:rPr lang="en-US" b="1">
                <a:latin typeface="Arial" charset="0"/>
              </a:rPr>
              <a:t>е </a:t>
            </a:r>
            <a:r>
              <a:rPr lang="en-US">
                <a:latin typeface="Arial" charset="0"/>
              </a:rPr>
              <a:t>под дејством</a:t>
            </a:r>
            <a:r>
              <a:rPr lang="en-US" b="1">
                <a:latin typeface="Arial" charset="0"/>
              </a:rPr>
              <a:t> </a:t>
            </a:r>
            <a:r>
              <a:rPr lang="sr-Cyrl-CS" b="1">
                <a:solidFill>
                  <a:srgbClr val="FFFF00"/>
                </a:solidFill>
                <a:latin typeface="Arial" charset="0"/>
              </a:rPr>
              <a:t>аденин-фосфорибозил трасфераза</a:t>
            </a:r>
            <a:r>
              <a:rPr lang="sr-Cyrl-CS" b="1">
                <a:latin typeface="Arial" charset="0"/>
              </a:rPr>
              <a:t> (APRT) </a:t>
            </a:r>
            <a:r>
              <a:rPr lang="sr-Cyrl-CS">
                <a:latin typeface="Arial" charset="0"/>
              </a:rPr>
              <a:t>и</a:t>
            </a:r>
            <a:r>
              <a:rPr lang="sr-Cyrl-CS" b="1">
                <a:latin typeface="Arial" charset="0"/>
              </a:rPr>
              <a:t> </a:t>
            </a:r>
            <a:r>
              <a:rPr lang="sr-Cyrl-CS" b="1">
                <a:solidFill>
                  <a:srgbClr val="FFFF00"/>
                </a:solidFill>
                <a:latin typeface="Arial" charset="0"/>
              </a:rPr>
              <a:t>хипоксантин-гуанин-фосфорибозил-траснфераза</a:t>
            </a:r>
            <a:r>
              <a:rPr lang="sr-Cyrl-CS" b="1">
                <a:latin typeface="Arial" charset="0"/>
              </a:rPr>
              <a:t> (HGPRT)</a:t>
            </a:r>
            <a:r>
              <a:rPr lang="en-US">
                <a:latin typeface="Arial" charset="0"/>
              </a:rPr>
              <a:t>.</a:t>
            </a: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3124200"/>
            <a:ext cx="5467350" cy="361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2502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304800"/>
            <a:ext cx="8642350" cy="6364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 sz="2800">
                <a:latin typeface="Arial" charset="0"/>
              </a:rPr>
              <a:t>Процес разлагања </a:t>
            </a:r>
            <a:r>
              <a:rPr lang="sr-Cyrl-CS" sz="2800">
                <a:solidFill>
                  <a:srgbClr val="FFFF00"/>
                </a:solidFill>
                <a:latin typeface="Arial" charset="0"/>
              </a:rPr>
              <a:t>нуклеопротеина</a:t>
            </a:r>
            <a:r>
              <a:rPr lang="sr-Cyrl-CS" sz="2800">
                <a:latin typeface="Arial" charset="0"/>
              </a:rPr>
              <a:t> почиње у </a:t>
            </a:r>
            <a:r>
              <a:rPr lang="sr-Cyrl-CS" sz="2800">
                <a:solidFill>
                  <a:srgbClr val="FFFF00"/>
                </a:solidFill>
                <a:latin typeface="Arial" charset="0"/>
              </a:rPr>
              <a:t>танком цреву</a:t>
            </a:r>
            <a:r>
              <a:rPr lang="sr-Cyrl-CS" sz="2800">
                <a:latin typeface="Arial" charset="0"/>
              </a:rPr>
              <a:t> где под дејством </a:t>
            </a:r>
            <a:r>
              <a:rPr lang="sr-Cyrl-CS" sz="2800" b="1">
                <a:solidFill>
                  <a:srgbClr val="FFFF00"/>
                </a:solidFill>
                <a:latin typeface="Arial" charset="0"/>
              </a:rPr>
              <a:t>протеолитичких ензима</a:t>
            </a:r>
            <a:r>
              <a:rPr lang="sr-Cyrl-CS" sz="2800">
                <a:latin typeface="Arial" charset="0"/>
              </a:rPr>
              <a:t> долази до ослобађања нуклеинских киселина од протеина.</a:t>
            </a:r>
            <a:endParaRPr lang="en-US" sz="2800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140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Cyrl-CS" sz="2800">
                <a:latin typeface="Arial" charset="0"/>
              </a:rPr>
              <a:t>Нуклеинске киселине даље у танком цреву разлажу </a:t>
            </a:r>
            <a:r>
              <a:rPr lang="sr-Cyrl-CS" sz="2800" b="1">
                <a:solidFill>
                  <a:srgbClr val="FFFF00"/>
                </a:solidFill>
                <a:latin typeface="Arial" charset="0"/>
              </a:rPr>
              <a:t>ендонуклеазе</a:t>
            </a:r>
            <a:r>
              <a:rPr lang="en-US" sz="2800">
                <a:latin typeface="Arial" charset="0"/>
              </a:rPr>
              <a:t> (дезоксирибонуклеазе и рибонуклеазе)</a:t>
            </a:r>
            <a:r>
              <a:rPr lang="sr-Cyrl-CS" sz="2800">
                <a:latin typeface="Arial" charset="0"/>
              </a:rPr>
              <a:t> из панкреасног сока до мешавине </a:t>
            </a:r>
            <a:r>
              <a:rPr lang="sr-Cyrl-CS" sz="2800">
                <a:solidFill>
                  <a:srgbClr val="FFFF00"/>
                </a:solidFill>
                <a:latin typeface="Arial" charset="0"/>
              </a:rPr>
              <a:t>полинуклеотида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1400">
              <a:solidFill>
                <a:srgbClr val="FFFF00"/>
              </a:solidFill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Cyrl-CS" sz="2800">
                <a:latin typeface="Arial" charset="0"/>
              </a:rPr>
              <a:t>3’ </a:t>
            </a:r>
            <a:r>
              <a:rPr lang="en-US" sz="2800">
                <a:latin typeface="Arial" charset="0"/>
              </a:rPr>
              <a:t>и</a:t>
            </a:r>
            <a:r>
              <a:rPr lang="sr-Cyrl-CS" sz="2800">
                <a:latin typeface="Arial" charset="0"/>
              </a:rPr>
              <a:t> 5‘ </a:t>
            </a:r>
            <a:r>
              <a:rPr lang="en-US" sz="2800">
                <a:latin typeface="Arial" charset="0"/>
              </a:rPr>
              <a:t>полинуклеотиди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се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разла</a:t>
            </a:r>
            <a:r>
              <a:rPr lang="sr-Cyrl-CS" sz="2800">
                <a:latin typeface="Arial" charset="0"/>
              </a:rPr>
              <a:t>ж</a:t>
            </a:r>
            <a:r>
              <a:rPr lang="en-US" sz="2800">
                <a:latin typeface="Arial" charset="0"/>
              </a:rPr>
              <a:t>у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до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мононуклеотида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помо</a:t>
            </a:r>
            <a:r>
              <a:rPr lang="sr-Cyrl-CS" sz="2800">
                <a:latin typeface="Arial" charset="0"/>
              </a:rPr>
              <a:t>ћ</a:t>
            </a:r>
            <a:r>
              <a:rPr lang="en-US" sz="2800">
                <a:latin typeface="Arial" charset="0"/>
              </a:rPr>
              <a:t>у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latin typeface="Arial" charset="0"/>
              </a:rPr>
              <a:t>егзонуклеаз</a:t>
            </a:r>
            <a:r>
              <a:rPr lang="sr-Cyrl-CS" sz="2800" b="1">
                <a:solidFill>
                  <a:srgbClr val="FFFF00"/>
                </a:solidFill>
                <a:latin typeface="Arial" charset="0"/>
              </a:rPr>
              <a:t>а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или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latin typeface="Arial" charset="0"/>
              </a:rPr>
              <a:t>фосфодиестераза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из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танког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црева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које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цепају</a:t>
            </a:r>
            <a:r>
              <a:rPr lang="sr-Cyrl-CS" sz="2800">
                <a:latin typeface="Arial" charset="0"/>
              </a:rPr>
              <a:t> 3’- 5’</a:t>
            </a:r>
            <a:r>
              <a:rPr lang="en-US" sz="2800">
                <a:latin typeface="Arial" charset="0"/>
              </a:rPr>
              <a:t> фосфодиестарске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везе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дају</a:t>
            </a:r>
            <a:r>
              <a:rPr lang="sr-Cyrl-CS" sz="2800">
                <a:latin typeface="Arial" charset="0"/>
              </a:rPr>
              <a:t>ћ</a:t>
            </a:r>
            <a:r>
              <a:rPr lang="en-US" sz="2800">
                <a:latin typeface="Arial" charset="0"/>
              </a:rPr>
              <a:t>и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било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биоло</a:t>
            </a:r>
            <a:r>
              <a:rPr lang="sr-Cyrl-CS" sz="2800">
                <a:latin typeface="Arial" charset="0"/>
              </a:rPr>
              <a:t>ш</a:t>
            </a:r>
            <a:r>
              <a:rPr lang="en-US" sz="2800">
                <a:latin typeface="Arial" charset="0"/>
              </a:rPr>
              <a:t>ки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ва</a:t>
            </a:r>
            <a:r>
              <a:rPr lang="sr-Cyrl-CS" sz="2800">
                <a:latin typeface="Arial" charset="0"/>
              </a:rPr>
              <a:t>ж</a:t>
            </a:r>
            <a:r>
              <a:rPr lang="en-US" sz="2800">
                <a:latin typeface="Arial" charset="0"/>
              </a:rPr>
              <a:t>не</a:t>
            </a:r>
            <a:r>
              <a:rPr lang="sr-Cyrl-CS" sz="2800">
                <a:latin typeface="Arial" charset="0"/>
              </a:rPr>
              <a:t> </a:t>
            </a:r>
            <a:r>
              <a:rPr lang="sr-Cyrl-CS" sz="2800">
                <a:solidFill>
                  <a:srgbClr val="FFFF00"/>
                </a:solidFill>
                <a:latin typeface="Arial" charset="0"/>
              </a:rPr>
              <a:t>5’-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мононуклеотиде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или</a:t>
            </a:r>
            <a:r>
              <a:rPr lang="sr-Cyrl-CS" sz="2800">
                <a:latin typeface="Arial" charset="0"/>
              </a:rPr>
              <a:t> </a:t>
            </a:r>
            <a:r>
              <a:rPr lang="sr-Cyrl-CS" sz="2800">
                <a:solidFill>
                  <a:srgbClr val="FFFF00"/>
                </a:solidFill>
                <a:latin typeface="Arial" charset="0"/>
              </a:rPr>
              <a:t>3’-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мононуклеотиде</a:t>
            </a:r>
            <a:r>
              <a:rPr lang="en-US" sz="2800">
                <a:latin typeface="Arial" charset="0"/>
              </a:rPr>
              <a:t>.</a:t>
            </a:r>
            <a:r>
              <a:rPr lang="en-US" sz="2800"/>
              <a:t> </a:t>
            </a:r>
          </a:p>
        </p:txBody>
      </p:sp>
    </p:spTree>
  </p:cSld>
  <p:clrMapOvr>
    <a:masterClrMapping/>
  </p:clrMapOvr>
  <p:transition advTm="86939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200" b="0">
                <a:solidFill>
                  <a:srgbClr val="FFFF00"/>
                </a:solidFill>
                <a:latin typeface="Arial" charset="0"/>
              </a:rPr>
              <a:t>Синтеза дезоксирибонуклеотида</a:t>
            </a:r>
            <a:r>
              <a:rPr lang="en-AU"/>
              <a:t> </a:t>
            </a: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AU" sz="2800">
                <a:latin typeface="Arial" charset="0"/>
              </a:rPr>
              <a:t>Би</a:t>
            </a:r>
            <a:r>
              <a:rPr lang="sr-Latn-CS" sz="2800">
                <a:latin typeface="Arial" charset="0"/>
              </a:rPr>
              <a:t>о</a:t>
            </a:r>
            <a:r>
              <a:rPr lang="en-AU" sz="2800">
                <a:latin typeface="Arial" charset="0"/>
              </a:rPr>
              <a:t>синтеза већине нуклеотида, сем TMP-a, подразумева синтезу рибонуклетида. За синтезу DNK органузму се потребни дезоксирибонуклеотиди који настају из </a:t>
            </a:r>
            <a:r>
              <a:rPr lang="en-AU" sz="2800" b="1">
                <a:solidFill>
                  <a:srgbClr val="FFFF00"/>
                </a:solidFill>
                <a:latin typeface="Arial" charset="0"/>
              </a:rPr>
              <a:t>рибонуклеотид дифосфата</a:t>
            </a:r>
            <a:r>
              <a:rPr lang="en-AU" sz="2800" b="1">
                <a:latin typeface="Arial" charset="0"/>
              </a:rPr>
              <a:t>.</a:t>
            </a:r>
            <a:r>
              <a:rPr lang="en-US" sz="2800">
                <a:latin typeface="Arial" charset="0"/>
              </a:rPr>
              <a:t> </a:t>
            </a:r>
            <a:endParaRPr lang="sr-Latn-CS" sz="280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sr-Latn-CS" sz="2800" b="1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Cyrl-CS" sz="2800" b="1">
                <a:latin typeface="Arial" charset="0"/>
              </a:rPr>
              <a:t>Нуклеотид дифосфат (</a:t>
            </a:r>
            <a:r>
              <a:rPr lang="en-US" sz="2800" b="1">
                <a:latin typeface="Arial" charset="0"/>
              </a:rPr>
              <a:t>NDP</a:t>
            </a:r>
            <a:r>
              <a:rPr lang="sr-Cyrl-CS" sz="2800" b="1">
                <a:latin typeface="Arial" charset="0"/>
              </a:rPr>
              <a:t>) се редукује на 2’атому угљеника рибозе помоћу ензима </a:t>
            </a:r>
            <a:r>
              <a:rPr lang="sr-Cyrl-CS" sz="2800">
                <a:solidFill>
                  <a:srgbClr val="FFFF00"/>
                </a:solidFill>
                <a:latin typeface="Arial" charset="0"/>
              </a:rPr>
              <a:t>рибонуклеотид редуктаза</a:t>
            </a:r>
            <a:r>
              <a:rPr lang="sr-Cyrl-CS" sz="2800">
                <a:latin typeface="Arial" charset="0"/>
              </a:rPr>
              <a:t> (флавопротеин) и </a:t>
            </a:r>
            <a:r>
              <a:rPr lang="sr-Cyrl-CS" sz="2800">
                <a:solidFill>
                  <a:srgbClr val="FFFF00"/>
                </a:solidFill>
                <a:latin typeface="Arial" charset="0"/>
              </a:rPr>
              <a:t>оксидо-редукујућег агенса тиоредоксина</a:t>
            </a:r>
            <a:r>
              <a:rPr lang="sr-Cyrl-CS" sz="2800">
                <a:latin typeface="Arial" charset="0"/>
              </a:rPr>
              <a:t>. </a:t>
            </a:r>
            <a:r>
              <a:rPr lang="sr-Cyrl-CS" sz="2800" b="1">
                <a:latin typeface="Arial" charset="0"/>
              </a:rPr>
              <a:t>Тиоредоксин се оксидо-редукује помоћу кофактора </a:t>
            </a:r>
            <a:r>
              <a:rPr lang="en-US" sz="2800">
                <a:latin typeface="Arial" charset="0"/>
              </a:rPr>
              <a:t>NADPH + H</a:t>
            </a:r>
            <a:r>
              <a:rPr lang="en-US" sz="2800" baseline="30000">
                <a:latin typeface="Arial" charset="0"/>
              </a:rPr>
              <a:t>+</a:t>
            </a:r>
          </a:p>
        </p:txBody>
      </p:sp>
    </p:spTree>
  </p:cSld>
  <p:clrMapOvr>
    <a:masterClrMapping/>
  </p:clrMapOvr>
  <p:transition advTm="118472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6337300"/>
          </a:xfrm>
        </p:spPr>
        <p:txBody>
          <a:bodyPr/>
          <a:lstStyle/>
          <a:p>
            <a:endParaRPr lang="sr-Cyrl-CS" sz="2800"/>
          </a:p>
          <a:p>
            <a:r>
              <a:rPr lang="en-AU" sz="2800">
                <a:latin typeface="Arial" charset="0"/>
              </a:rPr>
              <a:t>Тиоредоксин-окс.(S2) + </a:t>
            </a:r>
            <a:r>
              <a:rPr lang="en-US" sz="2800">
                <a:latin typeface="Arial" charset="0"/>
              </a:rPr>
              <a:t>NADPH + H</a:t>
            </a:r>
            <a:r>
              <a:rPr lang="en-US" sz="2800" baseline="30000">
                <a:latin typeface="Arial" charset="0"/>
              </a:rPr>
              <a:t>+</a:t>
            </a:r>
            <a:r>
              <a:rPr lang="en-US" sz="2800">
                <a:latin typeface="Arial" charset="0"/>
              </a:rPr>
              <a:t> </a:t>
            </a:r>
            <a:r>
              <a:rPr lang="en-AU" sz="2800">
                <a:latin typeface="Arial" charset="0"/>
              </a:rPr>
              <a:t>------ Тиоредоксин-ред.(SH)</a:t>
            </a:r>
            <a:r>
              <a:rPr lang="en-AU" sz="2800" baseline="-25000">
                <a:latin typeface="Arial" charset="0"/>
              </a:rPr>
              <a:t>2</a:t>
            </a:r>
            <a:r>
              <a:rPr lang="en-AU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NADP </a:t>
            </a:r>
            <a:r>
              <a:rPr lang="en-AU" sz="2800">
                <a:latin typeface="Arial" charset="0"/>
              </a:rPr>
              <a:t>Тире</a:t>
            </a:r>
            <a:r>
              <a:rPr lang="sr-Latn-CS" sz="2800">
                <a:latin typeface="Arial" charset="0"/>
              </a:rPr>
              <a:t>о</a:t>
            </a:r>
            <a:r>
              <a:rPr lang="en-AU" sz="2800">
                <a:latin typeface="Arial" charset="0"/>
              </a:rPr>
              <a:t>доксин-ред. + </a:t>
            </a:r>
            <a:r>
              <a:rPr lang="en-AU" sz="2800" b="1">
                <a:latin typeface="Arial" charset="0"/>
              </a:rPr>
              <a:t>NDP ------- </a:t>
            </a:r>
            <a:r>
              <a:rPr lang="en-AU" sz="2800">
                <a:latin typeface="Arial" charset="0"/>
              </a:rPr>
              <a:t>Тиоредоксин-окс. + </a:t>
            </a:r>
            <a:r>
              <a:rPr lang="en-AU" sz="2800" b="1">
                <a:latin typeface="Arial" charset="0"/>
              </a:rPr>
              <a:t>dNDP (ензим рибонуклетид редуктаза)</a:t>
            </a:r>
            <a:r>
              <a:rPr lang="en-US">
                <a:latin typeface="Arial" charset="0"/>
              </a:rPr>
              <a:t> </a:t>
            </a:r>
          </a:p>
        </p:txBody>
      </p:sp>
      <p:pic>
        <p:nvPicPr>
          <p:cNvPr id="38915" name="Picture 3" descr="19-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13100"/>
            <a:ext cx="9144000" cy="3405188"/>
          </a:xfrm>
          <a:prstGeom prst="rect">
            <a:avLst/>
          </a:prstGeom>
          <a:noFill/>
        </p:spPr>
      </p:pic>
    </p:spTree>
  </p:cSld>
  <p:clrMapOvr>
    <a:masterClrMapping/>
  </p:clrMapOvr>
  <p:transition advTm="301654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916238" y="549275"/>
            <a:ext cx="3106737" cy="604838"/>
          </a:xfrm>
        </p:spPr>
        <p:txBody>
          <a:bodyPr/>
          <a:lstStyle/>
          <a:p>
            <a:r>
              <a:rPr lang="en-AU" sz="2800" b="1">
                <a:latin typeface="Arial" charset="0"/>
              </a:rPr>
              <a:t>Синтеза dTMP</a:t>
            </a:r>
            <a:r>
              <a:rPr lang="en-US" sz="2800"/>
              <a:t> </a:t>
            </a: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41438"/>
            <a:ext cx="9144000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78708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0">
                <a:latin typeface="Arial" charset="0"/>
              </a:rPr>
              <a:t>Нуклеинске киселине</a:t>
            </a:r>
            <a:r>
              <a:rPr lang="en-US"/>
              <a:t>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>
                <a:latin typeface="Arial" charset="0"/>
              </a:rPr>
              <a:t>Нуклеинске киселине су </a:t>
            </a:r>
            <a:r>
              <a:rPr lang="en-AU">
                <a:latin typeface="Arial" charset="0"/>
                <a:hlinkClick r:id="rId2" action="ppaction://hlinkfile"/>
              </a:rPr>
              <a:t>макромолекули</a:t>
            </a:r>
            <a:r>
              <a:rPr lang="en-AU">
                <a:latin typeface="Arial" charset="0"/>
              </a:rPr>
              <a:t> чију јединицу грађе представљају </a:t>
            </a:r>
            <a:r>
              <a:rPr lang="en-AU">
                <a:latin typeface="Arial" charset="0"/>
                <a:hlinkClick r:id="rId3" action="ppaction://hlinkfile"/>
              </a:rPr>
              <a:t>нуклеотиди</a:t>
            </a:r>
            <a:r>
              <a:rPr lang="en-AU">
                <a:latin typeface="Arial" charset="0"/>
              </a:rPr>
              <a:t>. Њих образује:</a:t>
            </a:r>
          </a:p>
          <a:p>
            <a:pPr lvl="1"/>
            <a:r>
              <a:rPr lang="en-AU">
                <a:latin typeface="Arial" charset="0"/>
              </a:rPr>
              <a:t>један </a:t>
            </a:r>
            <a:r>
              <a:rPr lang="en-AU">
                <a:latin typeface="Arial" charset="0"/>
                <a:hlinkClick r:id="rId4" action="ppaction://hlinkfile"/>
              </a:rPr>
              <a:t>пентозни</a:t>
            </a:r>
            <a:r>
              <a:rPr lang="en-AU">
                <a:latin typeface="Arial" charset="0"/>
              </a:rPr>
              <a:t> </a:t>
            </a:r>
            <a:r>
              <a:rPr lang="en-AU">
                <a:latin typeface="Arial" charset="0"/>
                <a:hlinkClick r:id="rId5" action="ppaction://hlinkfile"/>
              </a:rPr>
              <a:t>шећер</a:t>
            </a:r>
            <a:r>
              <a:rPr lang="en-AU">
                <a:latin typeface="Arial" charset="0"/>
              </a:rPr>
              <a:t> за који је везана </a:t>
            </a:r>
            <a:endParaRPr lang="en-AU">
              <a:latin typeface="Arial" charset="0"/>
              <a:hlinkClick r:id="rId6" action="ppaction://hlinkfile"/>
            </a:endParaRPr>
          </a:p>
          <a:p>
            <a:pPr lvl="1"/>
            <a:r>
              <a:rPr lang="en-AU">
                <a:latin typeface="Arial" charset="0"/>
                <a:hlinkClick r:id="rId6" action="ppaction://hlinkfile"/>
              </a:rPr>
              <a:t>фосфатна група</a:t>
            </a:r>
            <a:r>
              <a:rPr lang="en-AU">
                <a:latin typeface="Arial" charset="0"/>
              </a:rPr>
              <a:t> и </a:t>
            </a:r>
            <a:endParaRPr lang="sv-SE">
              <a:latin typeface="Arial" charset="0"/>
            </a:endParaRPr>
          </a:p>
          <a:p>
            <a:pPr lvl="1"/>
            <a:r>
              <a:rPr lang="sv-SE">
                <a:latin typeface="Arial" charset="0"/>
              </a:rPr>
              <a:t>једна </a:t>
            </a:r>
            <a:r>
              <a:rPr lang="sv-SE">
                <a:latin typeface="Arial" charset="0"/>
                <a:hlinkClick r:id="rId7" action="ppaction://hlinkfile"/>
              </a:rPr>
              <a:t>азотна</a:t>
            </a:r>
            <a:r>
              <a:rPr lang="sv-SE">
                <a:latin typeface="Arial" charset="0"/>
              </a:rPr>
              <a:t> која може бити: </a:t>
            </a:r>
            <a:endParaRPr lang="en-AU">
              <a:latin typeface="Arial" charset="0"/>
              <a:hlinkClick r:id="rId8" action="ppaction://hlinkfile"/>
            </a:endParaRPr>
          </a:p>
          <a:p>
            <a:pPr lvl="2"/>
            <a:r>
              <a:rPr lang="en-AU">
                <a:latin typeface="Arial" charset="0"/>
                <a:hlinkClick r:id="rId8" action="ppaction://hlinkfile"/>
              </a:rPr>
              <a:t>пуринска</a:t>
            </a:r>
            <a:r>
              <a:rPr lang="en-AU">
                <a:latin typeface="Arial" charset="0"/>
              </a:rPr>
              <a:t> : </a:t>
            </a:r>
            <a:r>
              <a:rPr lang="en-AU">
                <a:latin typeface="Arial" charset="0"/>
                <a:hlinkClick r:id="rId9" action="ppaction://hlinkfile"/>
              </a:rPr>
              <a:t>аденин</a:t>
            </a:r>
            <a:r>
              <a:rPr lang="en-AU">
                <a:latin typeface="Arial" charset="0"/>
              </a:rPr>
              <a:t> или </a:t>
            </a:r>
            <a:r>
              <a:rPr lang="en-AU">
                <a:latin typeface="Arial" charset="0"/>
                <a:hlinkClick r:id="rId10" action="ppaction://hlinkfile"/>
              </a:rPr>
              <a:t>гуанин</a:t>
            </a:r>
            <a:r>
              <a:rPr lang="en-AU">
                <a:latin typeface="Arial" charset="0"/>
              </a:rPr>
              <a:t> и </a:t>
            </a:r>
            <a:endParaRPr lang="sv-SE">
              <a:latin typeface="Arial" charset="0"/>
              <a:hlinkClick r:id="rId11" action="ppaction://hlinkfile"/>
            </a:endParaRPr>
          </a:p>
          <a:p>
            <a:pPr lvl="2"/>
            <a:r>
              <a:rPr lang="sv-SE">
                <a:latin typeface="Arial" charset="0"/>
                <a:hlinkClick r:id="rId11" action="ppaction://hlinkfile"/>
              </a:rPr>
              <a:t>примидинска база</a:t>
            </a:r>
            <a:r>
              <a:rPr lang="sv-SE">
                <a:latin typeface="Arial" charset="0"/>
              </a:rPr>
              <a:t> : </a:t>
            </a:r>
            <a:r>
              <a:rPr lang="sv-SE">
                <a:latin typeface="Arial" charset="0"/>
                <a:hlinkClick r:id="rId12" action="ppaction://hlinkfile"/>
              </a:rPr>
              <a:t>цитозин</a:t>
            </a:r>
            <a:r>
              <a:rPr lang="sv-SE">
                <a:latin typeface="Arial" charset="0"/>
              </a:rPr>
              <a:t>, </a:t>
            </a:r>
            <a:r>
              <a:rPr lang="sv-SE">
                <a:latin typeface="Arial" charset="0"/>
                <a:hlinkClick r:id="rId13" action="ppaction://hlinkfile"/>
              </a:rPr>
              <a:t>тимин</a:t>
            </a:r>
            <a:r>
              <a:rPr lang="sv-SE">
                <a:latin typeface="Arial" charset="0"/>
              </a:rPr>
              <a:t> или </a:t>
            </a:r>
            <a:r>
              <a:rPr lang="sv-SE">
                <a:latin typeface="Arial" charset="0"/>
                <a:hlinkClick r:id="rId14" action="ppaction://hlinkfile"/>
              </a:rPr>
              <a:t>урацил</a:t>
            </a:r>
            <a:r>
              <a:rPr lang="sv-SE">
                <a:latin typeface="Arial" charset="0"/>
              </a:rPr>
              <a:t>.</a:t>
            </a:r>
            <a:r>
              <a:rPr lang="sv-SE"/>
              <a:t> </a:t>
            </a:r>
            <a:endParaRPr lang="en-US"/>
          </a:p>
        </p:txBody>
      </p:sp>
    </p:spTree>
  </p:cSld>
  <p:clrMapOvr>
    <a:masterClrMapping/>
  </p:clrMapOvr>
  <p:transition advTm="3005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97550"/>
          </a:xfrm>
        </p:spPr>
        <p:txBody>
          <a:bodyPr/>
          <a:lstStyle/>
          <a:p>
            <a:r>
              <a:rPr lang="sv-SE">
                <a:latin typeface="Arial" charset="0"/>
              </a:rPr>
              <a:t>Нуклеотиди се међусобно повезују </a:t>
            </a:r>
            <a:r>
              <a:rPr lang="sr-Latn-CS">
                <a:latin typeface="Arial" charset="0"/>
              </a:rPr>
              <a:t>у ланац </a:t>
            </a:r>
            <a:r>
              <a:rPr lang="sv-SE">
                <a:latin typeface="Arial" charset="0"/>
              </a:rPr>
              <a:t>захваљујући </a:t>
            </a:r>
            <a:r>
              <a:rPr lang="sv-SE" b="1" u="sng">
                <a:latin typeface="Arial" charset="0"/>
              </a:rPr>
              <a:t>фосфодиестарској вези</a:t>
            </a:r>
            <a:r>
              <a:rPr lang="sv-SE">
                <a:latin typeface="Arial" charset="0"/>
              </a:rPr>
              <a:t> која се успоставља између фосфата и шећера</a:t>
            </a:r>
            <a:r>
              <a:rPr lang="sr-Latn-CS">
                <a:latin typeface="Arial" charset="0"/>
              </a:rPr>
              <a:t>.</a:t>
            </a:r>
          </a:p>
          <a:p>
            <a:endParaRPr lang="sr-Latn-CS" b="1">
              <a:latin typeface="Arial" charset="0"/>
            </a:endParaRPr>
          </a:p>
          <a:p>
            <a:r>
              <a:rPr lang="en-AU" b="1">
                <a:latin typeface="Arial" charset="0"/>
              </a:rPr>
              <a:t>Спаривање база (антипаралелност/</a:t>
            </a:r>
            <a:r>
              <a:rPr lang="sr-Latn-CS" b="1">
                <a:latin typeface="Arial" charset="0"/>
              </a:rPr>
              <a:t> </a:t>
            </a:r>
            <a:r>
              <a:rPr lang="en-AU" b="1">
                <a:latin typeface="Arial" charset="0"/>
              </a:rPr>
              <a:t>комплементарност)</a:t>
            </a:r>
            <a:r>
              <a:rPr lang="en-US"/>
              <a:t> </a:t>
            </a:r>
          </a:p>
        </p:txBody>
      </p:sp>
      <p:pic>
        <p:nvPicPr>
          <p:cNvPr id="41987" name="Picture 3" descr="Slika 20-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3573463"/>
            <a:ext cx="2693988" cy="2994025"/>
          </a:xfrm>
          <a:prstGeom prst="rect">
            <a:avLst/>
          </a:prstGeom>
          <a:noFill/>
        </p:spPr>
      </p:pic>
    </p:spTree>
  </p:cSld>
  <p:clrMapOvr>
    <a:masterClrMapping/>
  </p:clrMapOvr>
  <p:transition advTm="50205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2133600"/>
            <a:ext cx="8229600" cy="1828800"/>
          </a:xfrm>
        </p:spPr>
        <p:txBody>
          <a:bodyPr/>
          <a:lstStyle/>
          <a:p>
            <a:r>
              <a:rPr lang="en-AU" sz="5400">
                <a:latin typeface="Arial" charset="0"/>
              </a:rPr>
              <a:t>МЕТАБОЛИЗАМ ПИРИМИДИНСКИХ НУКЛЕОТИДА</a:t>
            </a:r>
            <a:endParaRPr lang="sr-Latn-CS" sz="5400">
              <a:latin typeface="Arial" charset="0"/>
            </a:endParaRPr>
          </a:p>
        </p:txBody>
      </p:sp>
    </p:spTree>
  </p:cSld>
  <p:clrMapOvr>
    <a:masterClrMapping/>
  </p:clrMapOvr>
  <p:transition advTm="11988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5483225" cy="60483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AU" b="1" dirty="0" err="1">
                <a:solidFill>
                  <a:srgbClr val="FFFF00"/>
                </a:solidFill>
                <a:latin typeface="Arial" charset="0"/>
              </a:rPr>
              <a:t>Пиримидинске</a:t>
            </a:r>
            <a:r>
              <a:rPr lang="en-AU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AU" b="1" dirty="0" err="1">
                <a:solidFill>
                  <a:srgbClr val="FFFF00"/>
                </a:solidFill>
                <a:latin typeface="Arial" charset="0"/>
              </a:rPr>
              <a:t>базе</a:t>
            </a:r>
            <a:r>
              <a:rPr lang="en-AU" dirty="0">
                <a:latin typeface="Arial" charset="0"/>
              </a:rPr>
              <a:t> </a:t>
            </a:r>
            <a:r>
              <a:rPr lang="en-AU" dirty="0" err="1">
                <a:latin typeface="Arial" charset="0"/>
              </a:rPr>
              <a:t>се</a:t>
            </a:r>
            <a:r>
              <a:rPr lang="en-AU" dirty="0">
                <a:latin typeface="Arial" charset="0"/>
              </a:rPr>
              <a:t> </a:t>
            </a:r>
            <a:r>
              <a:rPr lang="en-AU" dirty="0" err="1">
                <a:latin typeface="Arial" charset="0"/>
              </a:rPr>
              <a:t>састоје</a:t>
            </a:r>
            <a:r>
              <a:rPr lang="en-AU" dirty="0">
                <a:latin typeface="Arial" charset="0"/>
              </a:rPr>
              <a:t> </a:t>
            </a:r>
            <a:r>
              <a:rPr lang="en-AU" dirty="0" err="1">
                <a:latin typeface="Arial" charset="0"/>
              </a:rPr>
              <a:t>од</a:t>
            </a:r>
            <a:r>
              <a:rPr lang="en-AU" dirty="0">
                <a:latin typeface="Arial" charset="0"/>
              </a:rPr>
              <a:t> </a:t>
            </a:r>
            <a:r>
              <a:rPr lang="en-AU" b="1" dirty="0" err="1">
                <a:latin typeface="Arial" charset="0"/>
              </a:rPr>
              <a:t>једног</a:t>
            </a:r>
            <a:r>
              <a:rPr lang="en-AU" b="1" dirty="0">
                <a:latin typeface="Arial" charset="0"/>
              </a:rPr>
              <a:t>  </a:t>
            </a:r>
            <a:r>
              <a:rPr lang="sr-Latn-CS" b="1" dirty="0">
                <a:solidFill>
                  <a:srgbClr val="FFFF00"/>
                </a:solidFill>
                <a:latin typeface="Arial" charset="0"/>
              </a:rPr>
              <a:t>шесто</a:t>
            </a:r>
            <a:r>
              <a:rPr lang="en-AU" b="1" dirty="0" err="1">
                <a:solidFill>
                  <a:srgbClr val="FFFF00"/>
                </a:solidFill>
                <a:latin typeface="Arial" charset="0"/>
              </a:rPr>
              <a:t>угаоног</a:t>
            </a:r>
            <a:r>
              <a:rPr lang="en-AU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AU" b="1" dirty="0" err="1">
                <a:solidFill>
                  <a:srgbClr val="FFFF00"/>
                </a:solidFill>
                <a:latin typeface="Arial" charset="0"/>
              </a:rPr>
              <a:t>азотног</a:t>
            </a:r>
            <a:r>
              <a:rPr lang="en-AU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AU" b="1" dirty="0" err="1">
                <a:solidFill>
                  <a:srgbClr val="FFFF00"/>
                </a:solidFill>
                <a:latin typeface="Arial" charset="0"/>
              </a:rPr>
              <a:t>прстена</a:t>
            </a:r>
            <a:r>
              <a:rPr lang="sr-Latn-CS" dirty="0">
                <a:latin typeface="Arial" charset="0"/>
              </a:rPr>
              <a:t>.</a:t>
            </a:r>
            <a:endParaRPr lang="sr-Latn-CS" sz="2800" b="1" dirty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AU" sz="2800" b="1" dirty="0">
                <a:latin typeface="Arial" charset="0"/>
              </a:rPr>
              <a:t>ТИМИН </a:t>
            </a:r>
            <a:r>
              <a:rPr lang="en-AU" sz="2800" dirty="0">
                <a:latin typeface="Arial" charset="0"/>
              </a:rPr>
              <a:t>= 2,4-диокси-5-метил </a:t>
            </a:r>
            <a:r>
              <a:rPr lang="en-AU" sz="2800" dirty="0" err="1">
                <a:latin typeface="Arial" charset="0"/>
              </a:rPr>
              <a:t>пиримидин</a:t>
            </a:r>
            <a:r>
              <a:rPr lang="en-AU" sz="2800" dirty="0">
                <a:latin typeface="Arial" charset="0"/>
              </a:rPr>
              <a:t> </a:t>
            </a:r>
            <a:br>
              <a:rPr lang="en-AU" sz="2800" dirty="0">
                <a:latin typeface="Arial" charset="0"/>
              </a:rPr>
            </a:br>
            <a:r>
              <a:rPr lang="en-AU" sz="2800" b="1" dirty="0">
                <a:latin typeface="Arial" charset="0"/>
              </a:rPr>
              <a:t>ЦИТОЗИН </a:t>
            </a:r>
            <a:r>
              <a:rPr lang="en-AU" sz="2800" dirty="0">
                <a:latin typeface="Arial" charset="0"/>
              </a:rPr>
              <a:t>= 2-окси-4-амино </a:t>
            </a:r>
            <a:r>
              <a:rPr lang="en-AU" sz="2800" dirty="0" err="1">
                <a:latin typeface="Arial" charset="0"/>
              </a:rPr>
              <a:t>пиримидин</a:t>
            </a:r>
            <a:r>
              <a:rPr lang="en-AU" sz="2800" dirty="0">
                <a:latin typeface="Arial" charset="0"/>
              </a:rPr>
              <a:t> </a:t>
            </a:r>
            <a:endParaRPr lang="en-AU" sz="2800" b="1" dirty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AU" sz="2800" b="1" dirty="0" err="1">
                <a:latin typeface="Arial" charset="0"/>
              </a:rPr>
              <a:t>Урацил</a:t>
            </a:r>
            <a:r>
              <a:rPr lang="en-AU" sz="2800" b="1" dirty="0">
                <a:latin typeface="Arial" charset="0"/>
              </a:rPr>
              <a:t> </a:t>
            </a:r>
            <a:r>
              <a:rPr lang="en-AU" sz="2800" dirty="0">
                <a:latin typeface="Arial" charset="0"/>
              </a:rPr>
              <a:t>= 2,4-диокси </a:t>
            </a:r>
            <a:r>
              <a:rPr lang="en-AU" sz="2800" dirty="0" err="1">
                <a:latin typeface="Arial" charset="0"/>
              </a:rPr>
              <a:t>пиримидин</a:t>
            </a:r>
            <a:endParaRPr lang="sr-Latn-CS" sz="2800" dirty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Cyrl-RS" sz="2800" b="1" dirty="0" smtClean="0">
                <a:latin typeface="Arial" charset="0"/>
              </a:rPr>
              <a:t>Оротична киселина</a:t>
            </a:r>
            <a:r>
              <a:rPr lang="en-AU" sz="2800" dirty="0" smtClean="0">
                <a:latin typeface="Arial" charset="0"/>
              </a:rPr>
              <a:t> </a:t>
            </a:r>
            <a:r>
              <a:rPr lang="en-AU" sz="2800" dirty="0">
                <a:latin typeface="Arial" charset="0"/>
              </a:rPr>
              <a:t>= 2,4-диокси-6-</a:t>
            </a:r>
            <a:r>
              <a:rPr lang="sr-Latn-CS" sz="2800" dirty="0">
                <a:latin typeface="Arial" charset="0"/>
              </a:rPr>
              <a:t>к</a:t>
            </a:r>
            <a:r>
              <a:rPr lang="en-AU" sz="2800" dirty="0" err="1">
                <a:latin typeface="Arial" charset="0"/>
              </a:rPr>
              <a:t>арбокси</a:t>
            </a:r>
            <a:r>
              <a:rPr lang="en-AU" sz="2800" dirty="0">
                <a:latin typeface="Arial" charset="0"/>
              </a:rPr>
              <a:t> </a:t>
            </a:r>
            <a:r>
              <a:rPr lang="en-AU" sz="2800" dirty="0" err="1">
                <a:latin typeface="Arial" charset="0"/>
              </a:rPr>
              <a:t>пиримидин</a:t>
            </a:r>
            <a:endParaRPr lang="en-AU" sz="2800" dirty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AU" sz="2800" dirty="0" err="1">
                <a:latin typeface="Arial" charset="0"/>
              </a:rPr>
              <a:t>Тимин</a:t>
            </a:r>
            <a:r>
              <a:rPr lang="en-AU" sz="2800" dirty="0">
                <a:latin typeface="Arial" charset="0"/>
              </a:rPr>
              <a:t> </a:t>
            </a:r>
            <a:r>
              <a:rPr lang="sr-Latn-CS" sz="2800" dirty="0">
                <a:latin typeface="Arial" charset="0"/>
              </a:rPr>
              <a:t>и</a:t>
            </a:r>
            <a:r>
              <a:rPr lang="en-AU" sz="2800" dirty="0">
                <a:latin typeface="Arial" charset="0"/>
              </a:rPr>
              <a:t> </a:t>
            </a:r>
            <a:r>
              <a:rPr lang="en-AU" sz="2800" dirty="0" err="1">
                <a:latin typeface="Arial" charset="0"/>
              </a:rPr>
              <a:t>Урацил</a:t>
            </a:r>
            <a:r>
              <a:rPr lang="en-AU" sz="2800" dirty="0">
                <a:latin typeface="Arial" charset="0"/>
              </a:rPr>
              <a:t> – </a:t>
            </a:r>
            <a:r>
              <a:rPr lang="en-AU" sz="2800" dirty="0" err="1">
                <a:latin typeface="Arial" charset="0"/>
              </a:rPr>
              <a:t>тРНК</a:t>
            </a:r>
            <a:r>
              <a:rPr lang="sr-Latn-CS" sz="2800" dirty="0"/>
              <a:t> </a:t>
            </a:r>
          </a:p>
        </p:txBody>
      </p:sp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8038" y="1268413"/>
            <a:ext cx="3255962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5848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04813"/>
            <a:ext cx="3467100" cy="6192837"/>
          </a:xfrm>
        </p:spPr>
        <p:txBody>
          <a:bodyPr/>
          <a:lstStyle/>
          <a:p>
            <a:r>
              <a:rPr lang="en-AU" sz="2400" b="1" u="sng">
                <a:latin typeface="Arial" charset="0"/>
              </a:rPr>
              <a:t>Нуклеозиди</a:t>
            </a:r>
            <a:r>
              <a:rPr lang="sr-Latn-CS" sz="2400">
                <a:latin typeface="Arial" charset="0"/>
              </a:rPr>
              <a:t>  на</a:t>
            </a:r>
            <a:r>
              <a:rPr lang="en-AU" sz="2400">
                <a:latin typeface="Arial" charset="0"/>
              </a:rPr>
              <a:t>стају спајањем </a:t>
            </a:r>
            <a:r>
              <a:rPr lang="en-AU" sz="2400" b="1">
                <a:latin typeface="Arial" charset="0"/>
              </a:rPr>
              <a:t>гликозидним</a:t>
            </a:r>
            <a:r>
              <a:rPr lang="en-AU" sz="2400">
                <a:latin typeface="Arial" charset="0"/>
              </a:rPr>
              <a:t> везама </a:t>
            </a:r>
            <a:r>
              <a:rPr lang="sr-Latn-CS" sz="2400">
                <a:latin typeface="Arial" charset="0"/>
              </a:rPr>
              <a:t>ш</a:t>
            </a:r>
            <a:r>
              <a:rPr lang="en-AU" sz="2400">
                <a:latin typeface="Arial" charset="0"/>
              </a:rPr>
              <a:t>е</a:t>
            </a:r>
            <a:r>
              <a:rPr lang="sr-Latn-CS" sz="2400">
                <a:latin typeface="Arial" charset="0"/>
              </a:rPr>
              <a:t>ћ</a:t>
            </a:r>
            <a:r>
              <a:rPr lang="en-AU" sz="2400">
                <a:latin typeface="Arial" charset="0"/>
              </a:rPr>
              <a:t>ера </a:t>
            </a:r>
            <a:r>
              <a:rPr lang="en-AU" sz="2400" b="1">
                <a:latin typeface="Arial" charset="0"/>
              </a:rPr>
              <a:t>рибозе (RNK) </a:t>
            </a:r>
            <a:r>
              <a:rPr lang="en-AU" sz="2400">
                <a:latin typeface="Arial" charset="0"/>
              </a:rPr>
              <a:t>или </a:t>
            </a:r>
            <a:r>
              <a:rPr lang="en-AU" sz="2400" b="1">
                <a:latin typeface="Arial" charset="0"/>
              </a:rPr>
              <a:t>дезоксирибозе (DNK) </a:t>
            </a:r>
            <a:r>
              <a:rPr lang="en-AU" sz="2400">
                <a:latin typeface="Arial" charset="0"/>
              </a:rPr>
              <a:t> за </a:t>
            </a:r>
            <a:r>
              <a:rPr lang="en-AU" sz="2400" b="1">
                <a:latin typeface="Arial" charset="0"/>
              </a:rPr>
              <a:t>пуринску </a:t>
            </a:r>
            <a:r>
              <a:rPr lang="en-AU" sz="2400">
                <a:latin typeface="Arial" charset="0"/>
              </a:rPr>
              <a:t>(веза изме</a:t>
            </a:r>
            <a:r>
              <a:rPr lang="sr-Latn-CS" sz="2400">
                <a:latin typeface="Arial" charset="0"/>
              </a:rPr>
              <a:t>ђ</a:t>
            </a:r>
            <a:r>
              <a:rPr lang="en-AU" sz="2400">
                <a:latin typeface="Arial" charset="0"/>
              </a:rPr>
              <a:t>у 1C </a:t>
            </a:r>
            <a:r>
              <a:rPr lang="sr-Latn-CS" sz="2400">
                <a:latin typeface="Arial" charset="0"/>
              </a:rPr>
              <a:t>ш</a:t>
            </a:r>
            <a:r>
              <a:rPr lang="en-AU" sz="2400">
                <a:latin typeface="Arial" charset="0"/>
              </a:rPr>
              <a:t>е</a:t>
            </a:r>
            <a:r>
              <a:rPr lang="sr-Latn-CS" sz="2400">
                <a:latin typeface="Arial" charset="0"/>
              </a:rPr>
              <a:t>ћ</a:t>
            </a:r>
            <a:r>
              <a:rPr lang="en-AU" sz="2400">
                <a:latin typeface="Arial" charset="0"/>
              </a:rPr>
              <a:t>ера – 9N базе) или </a:t>
            </a:r>
            <a:r>
              <a:rPr lang="en-AU" sz="2400" b="1">
                <a:latin typeface="Arial" charset="0"/>
              </a:rPr>
              <a:t>пиримидинску</a:t>
            </a:r>
            <a:r>
              <a:rPr lang="en-AU" sz="2400">
                <a:latin typeface="Arial" charset="0"/>
              </a:rPr>
              <a:t> базу (веза изме</a:t>
            </a:r>
            <a:r>
              <a:rPr lang="sr-Latn-CS" sz="2400">
                <a:latin typeface="Arial" charset="0"/>
              </a:rPr>
              <a:t>ђ</a:t>
            </a:r>
            <a:r>
              <a:rPr lang="en-AU" sz="2400">
                <a:latin typeface="Arial" charset="0"/>
              </a:rPr>
              <a:t>у 1C </a:t>
            </a:r>
            <a:r>
              <a:rPr lang="sr-Latn-CS" sz="2400">
                <a:latin typeface="Arial" charset="0"/>
              </a:rPr>
              <a:t>ш</a:t>
            </a:r>
            <a:r>
              <a:rPr lang="en-AU" sz="2400">
                <a:latin typeface="Arial" charset="0"/>
              </a:rPr>
              <a:t>е</a:t>
            </a:r>
            <a:r>
              <a:rPr lang="sr-Latn-CS" sz="2400">
                <a:latin typeface="Arial" charset="0"/>
              </a:rPr>
              <a:t>ћ</a:t>
            </a:r>
            <a:r>
              <a:rPr lang="en-AU" sz="2400">
                <a:latin typeface="Arial" charset="0"/>
              </a:rPr>
              <a:t>ера – 1N базе). </a:t>
            </a:r>
            <a:endParaRPr lang="sr-Latn-CS" sz="2400">
              <a:latin typeface="Arial" charset="0"/>
            </a:endParaRPr>
          </a:p>
          <a:p>
            <a:endParaRPr lang="sr-Latn-CS" sz="2400">
              <a:latin typeface="Arial" charset="0"/>
            </a:endParaRPr>
          </a:p>
          <a:p>
            <a:r>
              <a:rPr lang="sr-Cyrl-CS" sz="2400">
                <a:latin typeface="Arial" charset="0"/>
              </a:rPr>
              <a:t>Номенклатура нуклеозида.</a:t>
            </a:r>
          </a:p>
        </p:txBody>
      </p:sp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404813"/>
            <a:ext cx="27368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404813"/>
            <a:ext cx="2195512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3644900"/>
            <a:ext cx="273685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48488" y="2420938"/>
            <a:ext cx="2195512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48488" y="4868863"/>
            <a:ext cx="2195512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9965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765175"/>
            <a:ext cx="4038600" cy="53657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>
                <a:latin typeface="Arial" charset="0"/>
              </a:rPr>
              <a:t>Везујући</a:t>
            </a:r>
            <a:r>
              <a:rPr lang="sr-Cyrl-CS">
                <a:latin typeface="Arial" charset="0"/>
              </a:rPr>
              <a:t> </a:t>
            </a:r>
            <a:r>
              <a:rPr lang="sr-Cyrl-CS" b="1">
                <a:latin typeface="Arial" charset="0"/>
              </a:rPr>
              <a:t>естарским </a:t>
            </a:r>
            <a:r>
              <a:rPr lang="sr-Cyrl-CS">
                <a:latin typeface="Arial" charset="0"/>
              </a:rPr>
              <a:t>везама једну или више фосфатних група за 5’ угљеник рибозе или дезоксирибозе</a:t>
            </a:r>
            <a:r>
              <a:rPr lang="sr-Latn-CS">
                <a:latin typeface="Arial" charset="0"/>
              </a:rPr>
              <a:t> </a:t>
            </a:r>
            <a:r>
              <a:rPr lang="sr-Cyrl-CS">
                <a:latin typeface="Arial" charset="0"/>
              </a:rPr>
              <a:t>нуклеозида добијамо </a:t>
            </a:r>
            <a:r>
              <a:rPr lang="sr-Cyrl-CS" b="1">
                <a:latin typeface="Arial" charset="0"/>
              </a:rPr>
              <a:t>нуклеотид</a:t>
            </a:r>
            <a:r>
              <a:rPr lang="sr-Latn-CS">
                <a:latin typeface="Arial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sr-Latn-CS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Latn-CS">
                <a:latin typeface="Arial" charset="0"/>
              </a:rPr>
              <a:t>Номенклатура нуклеозида.</a:t>
            </a:r>
          </a:p>
        </p:txBody>
      </p:sp>
      <p:pic>
        <p:nvPicPr>
          <p:cNvPr id="90115" name="Picture 3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>
            <a:lum bright="-12000" contrast="24000"/>
          </a:blip>
          <a:srcRect l="38634"/>
          <a:stretch>
            <a:fillRect/>
          </a:stretch>
        </p:blipFill>
        <p:spPr>
          <a:xfrm>
            <a:off x="4648200" y="260350"/>
            <a:ext cx="4387850" cy="6408738"/>
          </a:xfrm>
          <a:noFill/>
          <a:ln/>
        </p:spPr>
      </p:pic>
    </p:spTree>
  </p:cSld>
  <p:clrMapOvr>
    <a:masterClrMapping/>
  </p:clrMapOvr>
  <p:transition advTm="38187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14398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>
                <a:latin typeface="Arial" charset="0"/>
              </a:rPr>
              <a:t>Полинуклеотиди настају спајањем два или више нуклеотида </a:t>
            </a:r>
            <a:r>
              <a:rPr lang="sr-Cyrl-CS" b="1">
                <a:latin typeface="Arial" charset="0"/>
              </a:rPr>
              <a:t>3’- 5’ фосфо</a:t>
            </a:r>
            <a:r>
              <a:rPr lang="sr-Latn-CS" b="1">
                <a:latin typeface="Arial" charset="0"/>
              </a:rPr>
              <a:t>-</a:t>
            </a:r>
            <a:r>
              <a:rPr lang="sr-Cyrl-CS" b="1">
                <a:latin typeface="Arial" charset="0"/>
              </a:rPr>
              <a:t>диестар</a:t>
            </a:r>
            <a:r>
              <a:rPr lang="sr-Latn-CS" b="1">
                <a:latin typeface="Arial" charset="0"/>
              </a:rPr>
              <a:t>с</a:t>
            </a:r>
            <a:r>
              <a:rPr lang="sr-Cyrl-CS" b="1">
                <a:latin typeface="Arial" charset="0"/>
              </a:rPr>
              <a:t>ким везама.</a:t>
            </a:r>
            <a:r>
              <a:rPr lang="sr-Latn-CS"/>
              <a:t> </a:t>
            </a:r>
          </a:p>
        </p:txBody>
      </p:sp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2">
            <a:lum bright="-12000" contrast="12000"/>
          </a:blip>
          <a:srcRect/>
          <a:stretch>
            <a:fillRect/>
          </a:stretch>
        </p:blipFill>
        <p:spPr bwMode="auto">
          <a:xfrm>
            <a:off x="1331913" y="1973263"/>
            <a:ext cx="6107112" cy="488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101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476250"/>
            <a:ext cx="8353425" cy="5903913"/>
          </a:xfrm>
          <a:noFill/>
          <a:ln/>
        </p:spPr>
      </p:pic>
    </p:spTree>
  </p:cSld>
  <p:clrMapOvr>
    <a:masterClrMapping/>
  </p:clrMapOvr>
  <p:transition advTm="37811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>
                <a:latin typeface="Arial" charset="0"/>
              </a:rPr>
              <a:t>МЕТАБОЛИЧКИ ПУТЕВИ НУКЛЕОТИДА</a:t>
            </a:r>
            <a:r>
              <a:rPr lang="sr-Latn-CS" sz="4000"/>
              <a:t> 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sr-Cyrl-CS">
                <a:latin typeface="Arial" charset="0"/>
              </a:rPr>
              <a:t>Разградња – хидролиза нуклеинских киселина</a:t>
            </a:r>
          </a:p>
          <a:p>
            <a:pPr marL="609600" indent="-609600">
              <a:lnSpc>
                <a:spcPct val="90000"/>
              </a:lnSpc>
            </a:pPr>
            <a:endParaRPr lang="sr-Latn-CS">
              <a:latin typeface="Arial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sr-Cyrl-CS">
                <a:latin typeface="Arial" charset="0"/>
              </a:rPr>
              <a:t>Катаболизам нуклеотида, нуклеозида, и азотних база</a:t>
            </a:r>
            <a:endParaRPr lang="en-US" i="1">
              <a:latin typeface="Arial" charset="0"/>
            </a:endParaRPr>
          </a:p>
          <a:p>
            <a:pPr marL="609600" indent="-609600">
              <a:lnSpc>
                <a:spcPct val="90000"/>
              </a:lnSpc>
            </a:pPr>
            <a:endParaRPr lang="sr-Latn-CS" i="1">
              <a:latin typeface="Arial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i="1">
                <a:latin typeface="Arial" charset="0"/>
              </a:rPr>
              <a:t>Де ново </a:t>
            </a:r>
            <a:r>
              <a:rPr lang="sr-Cyrl-CS">
                <a:latin typeface="Arial" charset="0"/>
              </a:rPr>
              <a:t>синтеза пурина и пиримидина</a:t>
            </a:r>
            <a:endParaRPr lang="en-US">
              <a:latin typeface="Arial" charset="0"/>
            </a:endParaRPr>
          </a:p>
          <a:p>
            <a:pPr marL="609600" indent="-609600">
              <a:lnSpc>
                <a:spcPct val="90000"/>
              </a:lnSpc>
            </a:pPr>
            <a:endParaRPr lang="sr-Latn-CS">
              <a:latin typeface="Arial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>
                <a:latin typeface="Arial" charset="0"/>
              </a:rPr>
              <a:t>Салваге </a:t>
            </a:r>
            <a:r>
              <a:rPr lang="sr-Cyrl-CS">
                <a:latin typeface="Arial" charset="0"/>
              </a:rPr>
              <a:t>синтеза пурина и пиримидина</a:t>
            </a:r>
            <a:r>
              <a:rPr lang="sr-Latn-CS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advTm="22533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400">
                <a:latin typeface="Arial" charset="0"/>
              </a:rPr>
              <a:t>ХИДРОЛИЗА НУКЛЕИНСКИХ КИСЕЛИНА и НУКЛЕОТИДА</a:t>
            </a:r>
            <a:r>
              <a:rPr lang="sr-Latn-CS" sz="4000"/>
              <a:t>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>
                <a:latin typeface="Arial" charset="0"/>
              </a:rPr>
              <a:t>Катаболизам </a:t>
            </a:r>
            <a:r>
              <a:rPr lang="sr-Latn-CS" sz="2800" b="1">
                <a:latin typeface="Arial" charset="0"/>
              </a:rPr>
              <a:t>пуринских </a:t>
            </a:r>
            <a:r>
              <a:rPr lang="en-US" sz="2800" b="1">
                <a:latin typeface="Arial" charset="0"/>
              </a:rPr>
              <a:t>нуклеотида, нуклеозида и </a:t>
            </a:r>
            <a:r>
              <a:rPr lang="sr-Latn-CS" sz="2800" b="1">
                <a:latin typeface="Arial" charset="0"/>
              </a:rPr>
              <a:t>азотних </a:t>
            </a:r>
            <a:r>
              <a:rPr lang="en-US" sz="2800" b="1">
                <a:latin typeface="Arial" charset="0"/>
              </a:rPr>
              <a:t>база.</a:t>
            </a:r>
            <a:endParaRPr lang="sr-Latn-CS" sz="2800" b="1">
              <a:latin typeface="Arial" charset="0"/>
            </a:endParaRPr>
          </a:p>
          <a:p>
            <a:endParaRPr lang="sr-Latn-CS" sz="2800" b="1">
              <a:latin typeface="Arial" charset="0"/>
            </a:endParaRPr>
          </a:p>
          <a:p>
            <a:r>
              <a:rPr lang="sr-Cyrl-CS" sz="2800" b="1">
                <a:latin typeface="Arial" charset="0"/>
              </a:rPr>
              <a:t>Метаболички пут </a:t>
            </a:r>
            <a:r>
              <a:rPr lang="sr-Latn-CS" sz="2800" b="1">
                <a:latin typeface="Arial" charset="0"/>
              </a:rPr>
              <a:t>А</a:t>
            </a:r>
            <a:r>
              <a:rPr lang="sr-Cyrl-CS" sz="2800" b="1">
                <a:latin typeface="Arial" charset="0"/>
              </a:rPr>
              <a:t>МП</a:t>
            </a:r>
            <a:endParaRPr lang="sr-Latn-CS" sz="2800">
              <a:latin typeface="Arial" charset="0"/>
            </a:endParaRPr>
          </a:p>
          <a:p>
            <a:endParaRPr lang="sr-Latn-CS" sz="2800" b="1">
              <a:latin typeface="Arial" charset="0"/>
            </a:endParaRPr>
          </a:p>
          <a:p>
            <a:r>
              <a:rPr lang="sr-Cyrl-CS" sz="2800" b="1">
                <a:latin typeface="Arial" charset="0"/>
              </a:rPr>
              <a:t>Метаболички пут ГМП</a:t>
            </a:r>
            <a:endParaRPr lang="sr-Latn-CS" sz="2800" b="1">
              <a:latin typeface="Arial" charset="0"/>
            </a:endParaRPr>
          </a:p>
          <a:p>
            <a:endParaRPr lang="sr-Latn-CS" sz="2800" b="1">
              <a:latin typeface="Arial" charset="0"/>
            </a:endParaRPr>
          </a:p>
          <a:p>
            <a:r>
              <a:rPr lang="en-US" sz="2800" b="1">
                <a:latin typeface="Arial" charset="0"/>
              </a:rPr>
              <a:t>Катаболизам </a:t>
            </a:r>
            <a:r>
              <a:rPr lang="sr-Latn-CS" sz="2800" b="1">
                <a:latin typeface="Arial" charset="0"/>
              </a:rPr>
              <a:t>пиримидинских </a:t>
            </a:r>
            <a:r>
              <a:rPr lang="en-US" sz="2800" b="1">
                <a:latin typeface="Arial" charset="0"/>
              </a:rPr>
              <a:t>нуклеотида, нуклеозида и </a:t>
            </a:r>
            <a:r>
              <a:rPr lang="sr-Latn-CS" sz="2800" b="1">
                <a:latin typeface="Arial" charset="0"/>
              </a:rPr>
              <a:t>азотних </a:t>
            </a:r>
            <a:r>
              <a:rPr lang="en-US" sz="2800" b="1">
                <a:latin typeface="Arial" charset="0"/>
              </a:rPr>
              <a:t>база.</a:t>
            </a:r>
            <a:r>
              <a:rPr lang="sr-Latn-CS" sz="2800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advTm="4479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>
                <a:latin typeface="Arial" charset="0"/>
              </a:rPr>
              <a:t>Биосинтетиско порекло појединих атома у пиримидинском прстену</a:t>
            </a:r>
            <a:r>
              <a:rPr lang="en-US"/>
              <a:t> </a:t>
            </a:r>
          </a:p>
        </p:txBody>
      </p:sp>
      <p:pic>
        <p:nvPicPr>
          <p:cNvPr id="94211" name="Picture 3" descr="26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3429000"/>
            <a:ext cx="6653213" cy="2705100"/>
          </a:xfrm>
          <a:prstGeom prst="rect">
            <a:avLst/>
          </a:prstGeom>
          <a:noFill/>
        </p:spPr>
      </p:pic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3200" b="0" i="1" u="sng">
                <a:latin typeface="Arial" charset="0"/>
              </a:rPr>
              <a:t>ДЕ НОВО </a:t>
            </a:r>
            <a:r>
              <a:rPr lang="sr-Cyrl-CS" sz="3200" b="0" u="sng">
                <a:latin typeface="Arial" charset="0"/>
              </a:rPr>
              <a:t>синтеза пиримидинских нуклеотида</a:t>
            </a:r>
            <a:r>
              <a:rPr lang="en-US" sz="4000"/>
              <a:t> </a:t>
            </a:r>
          </a:p>
        </p:txBody>
      </p:sp>
    </p:spTree>
  </p:cSld>
  <p:clrMapOvr>
    <a:masterClrMapping/>
  </p:clrMapOvr>
  <p:transition advTm="53588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5235" name="Picture 3" descr="26_009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  <p:transition advTm="173867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6264275"/>
          </a:xfrm>
        </p:spPr>
        <p:txBody>
          <a:bodyPr/>
          <a:lstStyle/>
          <a:p>
            <a:endParaRPr lang="sr-Latn-CS" b="1"/>
          </a:p>
          <a:p>
            <a:endParaRPr lang="sr-Latn-CS" b="1"/>
          </a:p>
          <a:p>
            <a:r>
              <a:rPr lang="en-AU" sz="2800" b="1">
                <a:latin typeface="Arial" charset="0"/>
              </a:rPr>
              <a:t>За синтезу UMP утро</a:t>
            </a:r>
            <a:r>
              <a:rPr lang="sr-Latn-CS" sz="2800" b="1">
                <a:latin typeface="Arial" charset="0"/>
              </a:rPr>
              <a:t>ш</a:t>
            </a:r>
            <a:r>
              <a:rPr lang="en-AU" sz="2800" b="1">
                <a:latin typeface="Arial" charset="0"/>
              </a:rPr>
              <a:t>ено укупно 2ATP!!!</a:t>
            </a:r>
            <a:r>
              <a:rPr lang="en-US">
                <a:latin typeface="Arial" charset="0"/>
              </a:rPr>
              <a:t> </a:t>
            </a:r>
            <a:endParaRPr lang="sr-Latn-CS">
              <a:latin typeface="Arial" charset="0"/>
            </a:endParaRPr>
          </a:p>
          <a:p>
            <a:endParaRPr lang="sr-Latn-CS">
              <a:latin typeface="Arial" charset="0"/>
            </a:endParaRPr>
          </a:p>
          <a:p>
            <a:r>
              <a:rPr lang="en-AU" sz="2000">
                <a:latin typeface="Arial" charset="0"/>
              </a:rPr>
              <a:t>Синтезу UDP-а катализује ензим Нуклеозид монофосфат киназа.</a:t>
            </a:r>
            <a:r>
              <a:rPr lang="en-US">
                <a:latin typeface="Arial" charset="0"/>
              </a:rPr>
              <a:t> </a:t>
            </a:r>
            <a:endParaRPr lang="sr-Latn-CS">
              <a:latin typeface="Arial" charset="0"/>
            </a:endParaRPr>
          </a:p>
          <a:p>
            <a:r>
              <a:rPr lang="en-AU">
                <a:latin typeface="Arial" charset="0"/>
              </a:rPr>
              <a:t>UMP + </a:t>
            </a:r>
            <a:r>
              <a:rPr lang="en-AU" b="1">
                <a:latin typeface="Arial" charset="0"/>
              </a:rPr>
              <a:t>ATP</a:t>
            </a:r>
            <a:r>
              <a:rPr lang="en-AU">
                <a:latin typeface="Arial" charset="0"/>
              </a:rPr>
              <a:t> --------- UDP + ADP</a:t>
            </a:r>
            <a:r>
              <a:rPr lang="en-US">
                <a:latin typeface="Arial" charset="0"/>
              </a:rPr>
              <a:t> </a:t>
            </a:r>
            <a:endParaRPr lang="sr-Latn-CS">
              <a:latin typeface="Arial" charset="0"/>
            </a:endParaRPr>
          </a:p>
          <a:p>
            <a:r>
              <a:rPr lang="en-AU">
                <a:latin typeface="Arial" charset="0"/>
              </a:rPr>
              <a:t>UDP + </a:t>
            </a:r>
            <a:r>
              <a:rPr lang="en-AU" b="1">
                <a:latin typeface="Arial" charset="0"/>
              </a:rPr>
              <a:t>ATP  ------------</a:t>
            </a:r>
            <a:r>
              <a:rPr lang="en-AU">
                <a:latin typeface="Arial" charset="0"/>
              </a:rPr>
              <a:t>  UTP + ADP</a:t>
            </a:r>
            <a:r>
              <a:rPr lang="en-US">
                <a:latin typeface="Arial" charset="0"/>
              </a:rPr>
              <a:t> </a:t>
            </a:r>
            <a:endParaRPr lang="sr-Latn-CS">
              <a:latin typeface="Arial" charset="0"/>
            </a:endParaRPr>
          </a:p>
          <a:p>
            <a:endParaRPr lang="sr-Latn-CS" b="1">
              <a:latin typeface="Arial" charset="0"/>
            </a:endParaRPr>
          </a:p>
        </p:txBody>
      </p:sp>
    </p:spTree>
  </p:cSld>
  <p:clrMapOvr>
    <a:masterClrMapping/>
  </p:clrMapOvr>
  <p:transition advTm="56067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836613"/>
            <a:ext cx="3970337" cy="4997450"/>
          </a:xfrm>
        </p:spPr>
        <p:txBody>
          <a:bodyPr/>
          <a:lstStyle/>
          <a:p>
            <a:r>
              <a:rPr lang="en-AU" b="1">
                <a:latin typeface="Arial" charset="0"/>
              </a:rPr>
              <a:t>CTP </a:t>
            </a:r>
            <a:r>
              <a:rPr lang="en-AU">
                <a:latin typeface="Arial" charset="0"/>
              </a:rPr>
              <a:t>настаје процесом аминације у реакцији UTP са глутамином уз утрошак ATP –а, а коју катализује ензим </a:t>
            </a:r>
            <a:r>
              <a:rPr lang="en-AU" b="1">
                <a:latin typeface="Arial" charset="0"/>
              </a:rPr>
              <a:t>CTP-синтетаза.</a:t>
            </a:r>
            <a:r>
              <a:rPr lang="en-US"/>
              <a:t> </a:t>
            </a:r>
          </a:p>
        </p:txBody>
      </p:sp>
      <p:pic>
        <p:nvPicPr>
          <p:cNvPr id="98307" name="Picture 3" descr="26_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0"/>
            <a:ext cx="4787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7595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188913"/>
            <a:ext cx="8229600" cy="1108075"/>
          </a:xfrm>
        </p:spPr>
        <p:txBody>
          <a:bodyPr/>
          <a:lstStyle/>
          <a:p>
            <a:r>
              <a:rPr lang="en-AU" b="1">
                <a:latin typeface="Arial" charset="0"/>
              </a:rPr>
              <a:t>Регулација биосинтезе пиримидинксих нуклеотида</a:t>
            </a:r>
            <a:r>
              <a:rPr lang="en-US"/>
              <a:t> </a:t>
            </a:r>
          </a:p>
        </p:txBody>
      </p:sp>
      <p:pic>
        <p:nvPicPr>
          <p:cNvPr id="102403" name="Picture 3"/>
          <p:cNvPicPr>
            <a:picLocks noChangeAspect="1" noChangeArrowheads="1"/>
          </p:cNvPicPr>
          <p:nvPr/>
        </p:nvPicPr>
        <p:blipFill>
          <a:blip r:embed="rId2">
            <a:lum bright="-4000" contrast="4000"/>
          </a:blip>
          <a:srcRect/>
          <a:stretch>
            <a:fillRect/>
          </a:stretch>
        </p:blipFill>
        <p:spPr bwMode="auto">
          <a:xfrm>
            <a:off x="0" y="1538288"/>
            <a:ext cx="9144000" cy="531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35955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200" b="0">
                <a:solidFill>
                  <a:srgbClr val="FFFF00"/>
                </a:solidFill>
                <a:latin typeface="Arial" charset="0"/>
              </a:rPr>
              <a:t>Реутилизација пиримидинских база</a:t>
            </a:r>
            <a:r>
              <a:rPr lang="en-US" sz="4000"/>
              <a:t> 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229600" cy="1727200"/>
          </a:xfrm>
        </p:spPr>
        <p:txBody>
          <a:bodyPr/>
          <a:lstStyle/>
          <a:p>
            <a:r>
              <a:rPr lang="sr-Cyrl-CS" sz="2800" b="1">
                <a:latin typeface="Arial" charset="0"/>
              </a:rPr>
              <a:t>Први корак катализује ензим </a:t>
            </a:r>
            <a:r>
              <a:rPr lang="sr-Cyrl-CS" sz="2800">
                <a:latin typeface="Arial" charset="0"/>
              </a:rPr>
              <a:t>нуклеозид фосфорилаза (уридин фосфорилаза, деокситимидин фосфорилаза)</a:t>
            </a:r>
            <a:r>
              <a:rPr lang="sr-Latn-CS" sz="2800">
                <a:latin typeface="Arial" charset="0"/>
              </a:rPr>
              <a:t>.</a:t>
            </a:r>
            <a:r>
              <a:rPr lang="sr-Latn-CS" sz="2800"/>
              <a:t> </a:t>
            </a:r>
          </a:p>
        </p:txBody>
      </p:sp>
      <p:pic>
        <p:nvPicPr>
          <p:cNvPr id="103428" name="Picture 4" descr="untitled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05263"/>
            <a:ext cx="8167688" cy="1471612"/>
          </a:xfrm>
          <a:prstGeom prst="rect">
            <a:avLst/>
          </a:prstGeom>
          <a:noFill/>
        </p:spPr>
      </p:pic>
    </p:spTree>
  </p:cSld>
  <p:clrMapOvr>
    <a:masterClrMapping/>
  </p:clrMapOvr>
  <p:transition advTm="5180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"/>
            <a:ext cx="8229600" cy="58324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AU">
                <a:latin typeface="Arial" charset="0"/>
              </a:rPr>
              <a:t>Други корак катализује ензим </a:t>
            </a:r>
            <a:r>
              <a:rPr lang="en-AU" b="1">
                <a:latin typeface="Arial" charset="0"/>
              </a:rPr>
              <a:t>нуклеозид киназа – иреверзибилан процес (уридин киназа, тимидин киназа)</a:t>
            </a:r>
            <a:endParaRPr lang="sr-Latn-CS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sr-Latn-CS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sr-Latn-CS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Latn-CS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AU">
                <a:latin typeface="Arial" charset="0"/>
              </a:rPr>
              <a:t>UMP може настати и из следеће реакције коју катализује </a:t>
            </a:r>
            <a:r>
              <a:rPr lang="en-AU" b="1">
                <a:latin typeface="Arial" charset="0"/>
              </a:rPr>
              <a:t>фосфорибозил трансфераза</a:t>
            </a:r>
            <a:r>
              <a:rPr lang="sr-Latn-CS">
                <a:latin typeface="Arial" charset="0"/>
              </a:rPr>
              <a:t>.</a:t>
            </a:r>
            <a:endParaRPr lang="en-US">
              <a:latin typeface="Arial" charset="0"/>
            </a:endParaRPr>
          </a:p>
        </p:txBody>
      </p:sp>
      <p:pic>
        <p:nvPicPr>
          <p:cNvPr id="104451" name="Picture 3" descr="untitled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5661025"/>
            <a:ext cx="6315075" cy="863600"/>
          </a:xfrm>
          <a:prstGeom prst="rect">
            <a:avLst/>
          </a:prstGeom>
          <a:noFill/>
        </p:spPr>
      </p:pic>
      <p:pic>
        <p:nvPicPr>
          <p:cNvPr id="104452" name="Picture 4" descr="untitled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2205038"/>
            <a:ext cx="7781925" cy="1235075"/>
          </a:xfrm>
          <a:prstGeom prst="rect">
            <a:avLst/>
          </a:prstGeom>
          <a:noFill/>
        </p:spPr>
      </p:pic>
    </p:spTree>
  </p:cSld>
  <p:clrMapOvr>
    <a:masterClrMapping/>
  </p:clrMapOvr>
  <p:transition advTm="81961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558800"/>
          </a:xfrm>
        </p:spPr>
        <p:txBody>
          <a:bodyPr/>
          <a:lstStyle/>
          <a:p>
            <a:r>
              <a:rPr lang="en-AU" sz="3200" b="0">
                <a:solidFill>
                  <a:srgbClr val="FFFF00"/>
                </a:solidFill>
                <a:latin typeface="Arial" charset="0"/>
              </a:rPr>
              <a:t>Разградња пиримидинских нуклеотида</a:t>
            </a:r>
            <a:r>
              <a:rPr lang="en-US" sz="4000"/>
              <a:t> </a:t>
            </a:r>
          </a:p>
        </p:txBody>
      </p:sp>
      <p:pic>
        <p:nvPicPr>
          <p:cNvPr id="10547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052513"/>
            <a:ext cx="6516688" cy="5805487"/>
          </a:xfrm>
          <a:noFill/>
          <a:ln/>
        </p:spPr>
      </p:pic>
      <p:pic>
        <p:nvPicPr>
          <p:cNvPr id="105476" name="Picture 4"/>
          <p:cNvPicPr>
            <a:picLocks noChangeAspect="1" noChangeArrowheads="1"/>
          </p:cNvPicPr>
          <p:nvPr/>
        </p:nvPicPr>
        <p:blipFill>
          <a:blip r:embed="rId3">
            <a:lum bright="-8000"/>
          </a:blip>
          <a:srcRect/>
          <a:stretch>
            <a:fillRect/>
          </a:stretch>
        </p:blipFill>
        <p:spPr bwMode="auto">
          <a:xfrm>
            <a:off x="6588125" y="1052513"/>
            <a:ext cx="2555875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3672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200">
                <a:solidFill>
                  <a:srgbClr val="FFFF00"/>
                </a:solidFill>
                <a:latin typeface="Arial" charset="0"/>
              </a:rPr>
              <a:t>Разлагање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3200">
                <a:solidFill>
                  <a:srgbClr val="FFFF00"/>
                </a:solidFill>
                <a:latin typeface="Arial" charset="0"/>
              </a:rPr>
              <a:t>нуклеинских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3200">
                <a:solidFill>
                  <a:srgbClr val="FFFF00"/>
                </a:solidFill>
                <a:latin typeface="Arial" charset="0"/>
              </a:rPr>
              <a:t>киселина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3200">
                <a:solidFill>
                  <a:srgbClr val="FFFF00"/>
                </a:solidFill>
                <a:latin typeface="Arial" charset="0"/>
              </a:rPr>
              <a:t>до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3200">
                <a:solidFill>
                  <a:srgbClr val="FFFF00"/>
                </a:solidFill>
                <a:latin typeface="Arial" charset="0"/>
              </a:rPr>
              <a:t>пуринских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3200">
                <a:solidFill>
                  <a:srgbClr val="FFFF00"/>
                </a:solidFill>
                <a:latin typeface="Arial" charset="0"/>
              </a:rPr>
              <a:t>и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3200">
                <a:solidFill>
                  <a:srgbClr val="FFFF00"/>
                </a:solidFill>
                <a:latin typeface="Arial" charset="0"/>
              </a:rPr>
              <a:t>пиримидинских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3200">
                <a:solidFill>
                  <a:srgbClr val="FFFF00"/>
                </a:solidFill>
                <a:latin typeface="Arial" charset="0"/>
              </a:rPr>
              <a:t>база</a:t>
            </a:r>
            <a:r>
              <a:rPr lang="en-US" sz="400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4525963"/>
          </a:xfrm>
        </p:spPr>
        <p:txBody>
          <a:bodyPr/>
          <a:lstStyle/>
          <a:p>
            <a:r>
              <a:rPr lang="sr-Cyrl-CS" sz="2800">
                <a:solidFill>
                  <a:srgbClr val="FFFF00"/>
                </a:solidFill>
                <a:latin typeface="Arial" charset="0"/>
              </a:rPr>
              <a:t>5’-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мононуклеотиди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се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даље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разла</a:t>
            </a:r>
            <a:r>
              <a:rPr lang="sr-Cyrl-CS" sz="2800">
                <a:latin typeface="Arial" charset="0"/>
              </a:rPr>
              <a:t>ж</a:t>
            </a:r>
            <a:r>
              <a:rPr lang="en-US" sz="2800">
                <a:latin typeface="Arial" charset="0"/>
              </a:rPr>
              <a:t>у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на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нуклеозиде</a:t>
            </a:r>
            <a:r>
              <a:rPr lang="sr-Cyrl-CS" sz="2800">
                <a:latin typeface="Arial" charset="0"/>
              </a:rPr>
              <a:t> и</a:t>
            </a:r>
            <a:r>
              <a:rPr lang="sr-Latn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фосфатну групу под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дејством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нуклеотидаза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и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фосфатаза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које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друга</a:t>
            </a:r>
            <a:r>
              <a:rPr lang="sr-Cyrl-CS" sz="2800">
                <a:latin typeface="Arial" charset="0"/>
              </a:rPr>
              <a:t>ч</a:t>
            </a:r>
            <a:r>
              <a:rPr lang="en-US" sz="2800">
                <a:latin typeface="Arial" charset="0"/>
              </a:rPr>
              <a:t>ије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називамо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latin typeface="Arial" charset="0"/>
              </a:rPr>
              <a:t>фосфо</a:t>
            </a:r>
            <a:r>
              <a:rPr lang="sr-Cyrl-CS" sz="2800" b="1">
                <a:solidFill>
                  <a:srgbClr val="FFFF00"/>
                </a:solidFill>
                <a:latin typeface="Arial" charset="0"/>
              </a:rPr>
              <a:t>-</a:t>
            </a:r>
            <a:r>
              <a:rPr lang="en-US" sz="2800" b="1">
                <a:solidFill>
                  <a:srgbClr val="FFFF00"/>
                </a:solidFill>
                <a:latin typeface="Arial" charset="0"/>
              </a:rPr>
              <a:t>моноестеразе</a:t>
            </a:r>
            <a:r>
              <a:rPr lang="sr-Cyrl-CS" sz="2800">
                <a:latin typeface="Arial" charset="0"/>
              </a:rPr>
              <a:t>.</a:t>
            </a:r>
          </a:p>
          <a:p>
            <a:pPr>
              <a:buFont typeface="Wingdings" pitchFamily="2" charset="2"/>
              <a:buNone/>
            </a:pPr>
            <a:endParaRPr lang="en-US" sz="1000">
              <a:latin typeface="Arial" charset="0"/>
            </a:endParaRPr>
          </a:p>
          <a:p>
            <a:r>
              <a:rPr lang="en-US" sz="2800" b="1">
                <a:solidFill>
                  <a:srgbClr val="FFFF00"/>
                </a:solidFill>
                <a:latin typeface="Arial" charset="0"/>
              </a:rPr>
              <a:t>Нуклеозид фосфорилазе</a:t>
            </a:r>
            <a:r>
              <a:rPr lang="sr-Cyrl-CS" sz="2800">
                <a:latin typeface="Arial" charset="0"/>
              </a:rPr>
              <a:t> каталитички разграђују </a:t>
            </a:r>
            <a:r>
              <a:rPr lang="en-US" sz="2800">
                <a:latin typeface="Arial" charset="0"/>
              </a:rPr>
              <a:t>нуклеозид</a:t>
            </a:r>
            <a:r>
              <a:rPr lang="sr-Cyrl-CS" sz="2800">
                <a:latin typeface="Arial" charset="0"/>
              </a:rPr>
              <a:t>е </a:t>
            </a:r>
            <a:r>
              <a:rPr lang="en-US" sz="2800">
                <a:latin typeface="Arial" charset="0"/>
              </a:rPr>
              <a:t>дају</a:t>
            </a:r>
            <a:r>
              <a:rPr lang="sr-Cyrl-CS" sz="2800">
                <a:latin typeface="Arial" charset="0"/>
              </a:rPr>
              <a:t>ћ</a:t>
            </a:r>
            <a:r>
              <a:rPr lang="en-US" sz="2800">
                <a:latin typeface="Arial" charset="0"/>
              </a:rPr>
              <a:t>и</a:t>
            </a:r>
            <a:r>
              <a:rPr lang="sr-Cyrl-CS">
                <a:latin typeface="Arial" charset="0"/>
              </a:rPr>
              <a:t> 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азотну базу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и</a:t>
            </a:r>
            <a:r>
              <a:rPr lang="sr-Cyrl-CS" sz="2800">
                <a:latin typeface="Arial" charset="0"/>
              </a:rPr>
              <a:t> 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рибоз</a:t>
            </a:r>
            <a:r>
              <a:rPr lang="sr-Cyrl-CS" sz="2800">
                <a:solidFill>
                  <a:srgbClr val="FFFF00"/>
                </a:solidFill>
                <a:latin typeface="Arial" charset="0"/>
              </a:rPr>
              <a:t>о</a:t>
            </a:r>
            <a:r>
              <a:rPr lang="en-US" sz="2800">
                <a:solidFill>
                  <a:srgbClr val="FFFF00"/>
                </a:solidFill>
                <a:latin typeface="Arial" charset="0"/>
              </a:rPr>
              <a:t>-1-фосфат</a:t>
            </a:r>
            <a:r>
              <a:rPr lang="sr-Cyrl-CS" sz="2800">
                <a:latin typeface="Arial" charset="0"/>
              </a:rPr>
              <a:t> (</a:t>
            </a:r>
            <a:r>
              <a:rPr lang="sr-Cyrl-CS" sz="2800" b="1">
                <a:latin typeface="Arial" charset="0"/>
              </a:rPr>
              <a:t>фосфоролитичко разлагање</a:t>
            </a:r>
            <a:r>
              <a:rPr lang="sr-Cyrl-CS" sz="2800">
                <a:latin typeface="Arial" charset="0"/>
              </a:rPr>
              <a:t>).</a:t>
            </a:r>
            <a:endParaRPr lang="en-US" sz="2800">
              <a:latin typeface="Arial" charset="0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lum bright="-72000" contrast="84000"/>
          </a:blip>
          <a:srcRect/>
          <a:stretch>
            <a:fillRect/>
          </a:stretch>
        </p:blipFill>
        <p:spPr bwMode="auto">
          <a:xfrm>
            <a:off x="179388" y="4941888"/>
            <a:ext cx="8748712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45839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71800"/>
            <a:ext cx="8229600" cy="1143000"/>
          </a:xfrm>
        </p:spPr>
        <p:txBody>
          <a:bodyPr/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ХВАЛА НА ПАЖЊИ!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270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0"/>
            <a:ext cx="8229600" cy="6858000"/>
          </a:xfrm>
        </p:spPr>
      </p:pic>
    </p:spTree>
  </p:cSld>
  <p:clrMapOvr>
    <a:masterClrMapping/>
  </p:clrMapOvr>
  <p:transition advTm="146886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676400"/>
            <a:ext cx="8713788" cy="49212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</a:rPr>
              <a:t>Нуклеоизид</a:t>
            </a:r>
            <a:r>
              <a:rPr lang="sr-Cyrl-CS" sz="2400">
                <a:latin typeface="Arial" charset="0"/>
              </a:rPr>
              <a:t> </a:t>
            </a:r>
            <a:r>
              <a:rPr lang="en-US" sz="2400">
                <a:latin typeface="Arial" charset="0"/>
              </a:rPr>
              <a:t>се</a:t>
            </a:r>
            <a:r>
              <a:rPr lang="sr-Cyrl-CS" sz="2400">
                <a:latin typeface="Arial" charset="0"/>
              </a:rPr>
              <a:t>  </a:t>
            </a:r>
            <a:r>
              <a:rPr lang="en-US" sz="2400">
                <a:latin typeface="Arial" charset="0"/>
              </a:rPr>
              <a:t>цепа</a:t>
            </a:r>
            <a:r>
              <a:rPr lang="sr-Cyrl-CS" sz="2400">
                <a:latin typeface="Arial" charset="0"/>
              </a:rPr>
              <a:t> </a:t>
            </a:r>
            <a:r>
              <a:rPr lang="en-US" sz="2400">
                <a:latin typeface="Arial" charset="0"/>
              </a:rPr>
              <a:t>на</a:t>
            </a:r>
            <a:r>
              <a:rPr lang="sr-Cyrl-CS" sz="2400">
                <a:latin typeface="Arial" charset="0"/>
              </a:rPr>
              <a:t> </a:t>
            </a:r>
            <a:r>
              <a:rPr lang="en-US" sz="2400">
                <a:solidFill>
                  <a:srgbClr val="FFFF00"/>
                </a:solidFill>
                <a:latin typeface="Arial" charset="0"/>
              </a:rPr>
              <a:t>азотну</a:t>
            </a:r>
            <a:r>
              <a:rPr lang="sr-Cyrl-CS" sz="24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2400">
                <a:solidFill>
                  <a:srgbClr val="FFFF00"/>
                </a:solidFill>
                <a:latin typeface="Arial" charset="0"/>
              </a:rPr>
              <a:t>базу</a:t>
            </a:r>
            <a:r>
              <a:rPr lang="sr-Cyrl-CS" sz="2400">
                <a:latin typeface="Arial" charset="0"/>
              </a:rPr>
              <a:t> (</a:t>
            </a:r>
            <a:r>
              <a:rPr lang="en-US" sz="2400">
                <a:latin typeface="Arial" charset="0"/>
              </a:rPr>
              <a:t>пурин</a:t>
            </a:r>
            <a:r>
              <a:rPr lang="sr-Cyrl-CS" sz="2400">
                <a:latin typeface="Arial" charset="0"/>
              </a:rPr>
              <a:t> </a:t>
            </a:r>
            <a:r>
              <a:rPr lang="en-US" sz="2400">
                <a:latin typeface="Arial" charset="0"/>
              </a:rPr>
              <a:t>или</a:t>
            </a:r>
            <a:r>
              <a:rPr lang="sr-Cyrl-CS" sz="2400">
                <a:latin typeface="Arial" charset="0"/>
              </a:rPr>
              <a:t> </a:t>
            </a:r>
            <a:r>
              <a:rPr lang="en-US" sz="2400">
                <a:latin typeface="Arial" charset="0"/>
              </a:rPr>
              <a:t>пиримидин</a:t>
            </a:r>
            <a:r>
              <a:rPr lang="sr-Cyrl-CS" sz="2400">
                <a:latin typeface="Arial" charset="0"/>
              </a:rPr>
              <a:t>) </a:t>
            </a:r>
            <a:r>
              <a:rPr lang="en-US" sz="2400">
                <a:latin typeface="Arial" charset="0"/>
              </a:rPr>
              <a:t>и</a:t>
            </a:r>
            <a:r>
              <a:rPr lang="sr-Cyrl-CS" sz="2400">
                <a:latin typeface="Arial" charset="0"/>
              </a:rPr>
              <a:t> </a:t>
            </a:r>
            <a:r>
              <a:rPr lang="en-US" sz="2400">
                <a:latin typeface="Arial" charset="0"/>
              </a:rPr>
              <a:t>на</a:t>
            </a:r>
            <a:r>
              <a:rPr lang="sr-Cyrl-CS" sz="2400">
                <a:latin typeface="Arial" charset="0"/>
              </a:rPr>
              <a:t> </a:t>
            </a:r>
            <a:r>
              <a:rPr lang="en-US" sz="2400">
                <a:solidFill>
                  <a:srgbClr val="FFFF00"/>
                </a:solidFill>
                <a:latin typeface="Arial" charset="0"/>
              </a:rPr>
              <a:t>рибоз</a:t>
            </a:r>
            <a:r>
              <a:rPr lang="sr-Cyrl-CS" sz="2400">
                <a:solidFill>
                  <a:srgbClr val="FFFF00"/>
                </a:solidFill>
                <a:latin typeface="Arial" charset="0"/>
              </a:rPr>
              <a:t>о </a:t>
            </a:r>
            <a:r>
              <a:rPr lang="en-US" sz="2400">
                <a:solidFill>
                  <a:srgbClr val="FFFF00"/>
                </a:solidFill>
                <a:latin typeface="Arial" charset="0"/>
              </a:rPr>
              <a:t>-</a:t>
            </a:r>
            <a:r>
              <a:rPr lang="sr-Cyrl-CS" sz="2400">
                <a:solidFill>
                  <a:srgbClr val="FFFF00"/>
                </a:solidFill>
                <a:latin typeface="Arial" charset="0"/>
              </a:rPr>
              <a:t>1-</a:t>
            </a:r>
            <a:r>
              <a:rPr lang="en-US" sz="2400">
                <a:solidFill>
                  <a:srgbClr val="FFFF00"/>
                </a:solidFill>
                <a:latin typeface="Arial" charset="0"/>
              </a:rPr>
              <a:t>фосфат</a:t>
            </a:r>
            <a:r>
              <a:rPr lang="sr-Cyrl-CS" sz="2400">
                <a:latin typeface="Arial" charset="0"/>
              </a:rPr>
              <a:t> </a:t>
            </a:r>
            <a:r>
              <a:rPr lang="en-US" sz="2400">
                <a:latin typeface="Arial" charset="0"/>
              </a:rPr>
              <a:t>или</a:t>
            </a:r>
            <a:r>
              <a:rPr lang="sr-Cyrl-CS" sz="2400">
                <a:latin typeface="Arial" charset="0"/>
              </a:rPr>
              <a:t> </a:t>
            </a:r>
            <a:r>
              <a:rPr lang="en-US" sz="2400">
                <a:solidFill>
                  <a:srgbClr val="FFFF00"/>
                </a:solidFill>
                <a:latin typeface="Arial" charset="0"/>
              </a:rPr>
              <a:t>деоксирибоз</a:t>
            </a:r>
            <a:r>
              <a:rPr lang="sr-Cyrl-CS" sz="2400">
                <a:solidFill>
                  <a:srgbClr val="FFFF00"/>
                </a:solidFill>
                <a:latin typeface="Arial" charset="0"/>
              </a:rPr>
              <a:t>о </a:t>
            </a:r>
            <a:r>
              <a:rPr lang="en-US" sz="2400">
                <a:solidFill>
                  <a:srgbClr val="FFFF00"/>
                </a:solidFill>
                <a:latin typeface="Arial" charset="0"/>
              </a:rPr>
              <a:t>-</a:t>
            </a:r>
            <a:r>
              <a:rPr lang="sr-Cyrl-CS" sz="2400">
                <a:solidFill>
                  <a:srgbClr val="FFFF00"/>
                </a:solidFill>
                <a:latin typeface="Arial" charset="0"/>
              </a:rPr>
              <a:t>1-</a:t>
            </a:r>
            <a:r>
              <a:rPr lang="en-US" sz="2400">
                <a:solidFill>
                  <a:srgbClr val="FFFF00"/>
                </a:solidFill>
                <a:latin typeface="Arial" charset="0"/>
              </a:rPr>
              <a:t>фосфат</a:t>
            </a:r>
            <a:r>
              <a:rPr lang="sr-Cyrl-CS" sz="2400">
                <a:latin typeface="Arial" charset="0"/>
              </a:rPr>
              <a:t> </a:t>
            </a:r>
            <a:r>
              <a:rPr lang="en-US" sz="2400">
                <a:latin typeface="Arial" charset="0"/>
              </a:rPr>
              <a:t>под</a:t>
            </a:r>
            <a:r>
              <a:rPr lang="sr-Cyrl-CS" sz="2400">
                <a:latin typeface="Arial" charset="0"/>
              </a:rPr>
              <a:t> </a:t>
            </a:r>
            <a:r>
              <a:rPr lang="en-US" sz="2400">
                <a:latin typeface="Arial" charset="0"/>
              </a:rPr>
              <a:t>дејством</a:t>
            </a:r>
            <a:r>
              <a:rPr lang="sr-Cyrl-CS" sz="2400">
                <a:latin typeface="Arial" charset="0"/>
              </a:rPr>
              <a:t> </a:t>
            </a:r>
            <a:r>
              <a:rPr lang="en-US" sz="2400">
                <a:latin typeface="Arial" charset="0"/>
              </a:rPr>
              <a:t>ензима</a:t>
            </a:r>
            <a:r>
              <a:rPr lang="sr-Cyrl-CS" sz="2400">
                <a:latin typeface="Arial" charset="0"/>
              </a:rPr>
              <a:t> </a:t>
            </a:r>
            <a:r>
              <a:rPr lang="en-US" sz="2400" b="1">
                <a:solidFill>
                  <a:srgbClr val="FFFF00"/>
                </a:solidFill>
                <a:latin typeface="Arial" charset="0"/>
              </a:rPr>
              <a:t>нуклеозид</a:t>
            </a:r>
            <a:r>
              <a:rPr lang="sr-Cyrl-CS" sz="2400" b="1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2400" b="1">
                <a:solidFill>
                  <a:srgbClr val="FFFF00"/>
                </a:solidFill>
                <a:latin typeface="Arial" charset="0"/>
              </a:rPr>
              <a:t>фосфорилазе</a:t>
            </a:r>
            <a:r>
              <a:rPr lang="en-US" sz="2400">
                <a:latin typeface="Arial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sz="240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>
                <a:latin typeface="Arial" charset="0"/>
              </a:rPr>
              <a:t>У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слу</a:t>
            </a:r>
            <a:r>
              <a:rPr lang="sr-Cyrl-CS">
                <a:latin typeface="Arial" charset="0"/>
              </a:rPr>
              <a:t>ч</a:t>
            </a:r>
            <a:r>
              <a:rPr lang="en-US">
                <a:latin typeface="Arial" charset="0"/>
              </a:rPr>
              <a:t>ају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да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се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настале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азотне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базе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и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нуклеозиди</a:t>
            </a:r>
            <a:r>
              <a:rPr lang="sr-Cyrl-CS">
                <a:latin typeface="Arial" charset="0"/>
              </a:rPr>
              <a:t>  </a:t>
            </a:r>
            <a:r>
              <a:rPr lang="en-US">
                <a:latin typeface="Arial" charset="0"/>
              </a:rPr>
              <a:t>даље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не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искористе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за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поновну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синтезу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DNK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или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RNK</a:t>
            </a:r>
            <a:r>
              <a:rPr lang="sr-Cyrl-CS">
                <a:latin typeface="Arial" charset="0"/>
              </a:rPr>
              <a:t>, </a:t>
            </a:r>
            <a:r>
              <a:rPr lang="en-US">
                <a:solidFill>
                  <a:srgbClr val="FFFF00"/>
                </a:solidFill>
                <a:latin typeface="Arial" charset="0"/>
              </a:rPr>
              <a:t>пурини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се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под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дејством</a:t>
            </a:r>
            <a:r>
              <a:rPr lang="sr-Cyrl-CS">
                <a:latin typeface="Arial" charset="0"/>
              </a:rPr>
              <a:t> </a:t>
            </a:r>
            <a:r>
              <a:rPr lang="en-US" b="1">
                <a:solidFill>
                  <a:srgbClr val="FFFF00"/>
                </a:solidFill>
                <a:latin typeface="Arial" charset="0"/>
              </a:rPr>
              <a:t>КСАНТИН</a:t>
            </a:r>
            <a:r>
              <a:rPr lang="sr-Cyrl-CS" b="1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b="1">
                <a:solidFill>
                  <a:srgbClr val="FFFF00"/>
                </a:solidFill>
                <a:latin typeface="Arial" charset="0"/>
              </a:rPr>
              <a:t>ОКСИДАЗЕ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даље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метаболи</a:t>
            </a:r>
            <a:r>
              <a:rPr lang="sr-Cyrl-CS">
                <a:latin typeface="Arial" charset="0"/>
              </a:rPr>
              <a:t>ш</a:t>
            </a:r>
            <a:r>
              <a:rPr lang="en-US">
                <a:latin typeface="Arial" charset="0"/>
              </a:rPr>
              <a:t>у</a:t>
            </a:r>
            <a:r>
              <a:rPr lang="sr-Latn-CS">
                <a:latin typeface="Arial" charset="0"/>
              </a:rPr>
              <a:t>, односно </a:t>
            </a:r>
            <a:r>
              <a:rPr lang="en-US">
                <a:latin typeface="Arial" charset="0"/>
              </a:rPr>
              <a:t>оксиди</a:t>
            </a:r>
            <a:r>
              <a:rPr lang="sr-Cyrl-CS">
                <a:latin typeface="Arial" charset="0"/>
              </a:rPr>
              <a:t>ш</a:t>
            </a:r>
            <a:r>
              <a:rPr lang="en-US">
                <a:latin typeface="Arial" charset="0"/>
              </a:rPr>
              <a:t>у</a:t>
            </a:r>
            <a:r>
              <a:rPr lang="sr-Cyrl-CS">
                <a:latin typeface="Arial" charset="0"/>
              </a:rPr>
              <a:t>, </a:t>
            </a:r>
            <a:r>
              <a:rPr lang="en-US">
                <a:latin typeface="Arial" charset="0"/>
              </a:rPr>
              <a:t>до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solidFill>
                  <a:srgbClr val="FFFF00"/>
                </a:solidFill>
                <a:latin typeface="Arial" charset="0"/>
              </a:rPr>
              <a:t>мокра</a:t>
            </a:r>
            <a:r>
              <a:rPr lang="sr-Cyrl-CS">
                <a:solidFill>
                  <a:srgbClr val="FFFF00"/>
                </a:solidFill>
                <a:latin typeface="Arial" charset="0"/>
              </a:rPr>
              <a:t>ћ</a:t>
            </a:r>
            <a:r>
              <a:rPr lang="en-US">
                <a:solidFill>
                  <a:srgbClr val="FFFF00"/>
                </a:solidFill>
                <a:latin typeface="Arial" charset="0"/>
              </a:rPr>
              <a:t>не</a:t>
            </a:r>
            <a:r>
              <a:rPr lang="sr-Cyrl-CS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>
                <a:solidFill>
                  <a:srgbClr val="FFFF00"/>
                </a:solidFill>
                <a:latin typeface="Arial" charset="0"/>
              </a:rPr>
              <a:t>киселине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која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се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излу</a:t>
            </a:r>
            <a:r>
              <a:rPr lang="sr-Cyrl-CS">
                <a:latin typeface="Arial" charset="0"/>
              </a:rPr>
              <a:t>ч</a:t>
            </a:r>
            <a:r>
              <a:rPr lang="en-US">
                <a:latin typeface="Arial" charset="0"/>
              </a:rPr>
              <a:t>ује</a:t>
            </a:r>
            <a:r>
              <a:rPr lang="sr-Cyrl-CS">
                <a:latin typeface="Arial" charset="0"/>
              </a:rPr>
              <a:t> </a:t>
            </a:r>
            <a:r>
              <a:rPr lang="en-US">
                <a:latin typeface="Arial" charset="0"/>
              </a:rPr>
              <a:t>мокра</a:t>
            </a:r>
            <a:r>
              <a:rPr lang="sr-Cyrl-CS">
                <a:latin typeface="Arial" charset="0"/>
              </a:rPr>
              <a:t>ћ</a:t>
            </a:r>
            <a:r>
              <a:rPr lang="en-US">
                <a:latin typeface="Arial" charset="0"/>
              </a:rPr>
              <a:t>ом</a:t>
            </a:r>
            <a:r>
              <a:rPr lang="sr-Cyrl-CS">
                <a:latin typeface="Arial" charset="0"/>
              </a:rPr>
              <a:t>.</a:t>
            </a:r>
            <a:r>
              <a:rPr lang="sr-Cyrl-CS"/>
              <a:t> </a:t>
            </a:r>
            <a:endParaRPr lang="en-US"/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  <a:ln/>
        </p:spPr>
        <p:txBody>
          <a:bodyPr/>
          <a:lstStyle/>
          <a:p>
            <a:r>
              <a:rPr lang="en-US" sz="3200">
                <a:solidFill>
                  <a:srgbClr val="FFFF00"/>
                </a:solidFill>
                <a:latin typeface="Arial" charset="0"/>
              </a:rPr>
              <a:t>Разлагање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3200">
                <a:solidFill>
                  <a:srgbClr val="FFFF00"/>
                </a:solidFill>
                <a:latin typeface="Arial" charset="0"/>
              </a:rPr>
              <a:t>нуклеинских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3200">
                <a:solidFill>
                  <a:srgbClr val="FFFF00"/>
                </a:solidFill>
                <a:latin typeface="Arial" charset="0"/>
              </a:rPr>
              <a:t>киселина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3200">
                <a:solidFill>
                  <a:srgbClr val="FFFF00"/>
                </a:solidFill>
                <a:latin typeface="Arial" charset="0"/>
              </a:rPr>
              <a:t>до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3200">
                <a:solidFill>
                  <a:srgbClr val="FFFF00"/>
                </a:solidFill>
                <a:latin typeface="Arial" charset="0"/>
              </a:rPr>
              <a:t>пуринских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3200">
                <a:solidFill>
                  <a:srgbClr val="FFFF00"/>
                </a:solidFill>
                <a:latin typeface="Arial" charset="0"/>
              </a:rPr>
              <a:t>и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3200">
                <a:solidFill>
                  <a:srgbClr val="FFFF00"/>
                </a:solidFill>
                <a:latin typeface="Arial" charset="0"/>
              </a:rPr>
              <a:t>пиримидинских</a:t>
            </a:r>
            <a:r>
              <a:rPr lang="sr-Cyrl-CS" sz="320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3200">
                <a:solidFill>
                  <a:srgbClr val="FFFF00"/>
                </a:solidFill>
                <a:latin typeface="Arial" charset="0"/>
              </a:rPr>
              <a:t>база </a:t>
            </a:r>
          </a:p>
        </p:txBody>
      </p:sp>
    </p:spTree>
  </p:cSld>
  <p:clrMapOvr>
    <a:masterClrMapping/>
  </p:clrMapOvr>
  <p:transition advTm="5466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en-US" sz="3600">
                <a:solidFill>
                  <a:schemeClr val="tx1"/>
                </a:solidFill>
                <a:latin typeface="Arial" charset="0"/>
              </a:rPr>
              <a:t>Метаболи</a:t>
            </a:r>
            <a:r>
              <a:rPr lang="sr-Latn-CS" sz="3600">
                <a:solidFill>
                  <a:schemeClr val="tx1"/>
                </a:solidFill>
                <a:latin typeface="Arial" charset="0"/>
              </a:rPr>
              <a:t>чки пут AMP</a:t>
            </a:r>
            <a:r>
              <a:rPr lang="en-US" sz="3600">
                <a:solidFill>
                  <a:schemeClr val="tx1"/>
                </a:solidFill>
                <a:latin typeface="Arial" charset="0"/>
              </a:rPr>
              <a:t>-a</a:t>
            </a:r>
            <a:r>
              <a:rPr lang="sr-Latn-CS" sz="3600">
                <a:solidFill>
                  <a:schemeClr val="tx1"/>
                </a:solidFill>
                <a:latin typeface="Arial" charset="0"/>
              </a:rPr>
              <a:t> и GMP</a:t>
            </a:r>
            <a:r>
              <a:rPr lang="en-US" sz="3600">
                <a:solidFill>
                  <a:schemeClr val="tx1"/>
                </a:solidFill>
                <a:latin typeface="Arial" charset="0"/>
              </a:rPr>
              <a:t>-a</a:t>
            </a:r>
          </a:p>
        </p:txBody>
      </p:sp>
      <p:pic>
        <p:nvPicPr>
          <p:cNvPr id="18435" name="Picture 3" descr="fi22p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235075"/>
            <a:ext cx="9144000" cy="5622925"/>
          </a:xfrm>
          <a:noFill/>
          <a:ln/>
        </p:spPr>
      </p:pic>
    </p:spTree>
  </p:cSld>
  <p:clrMapOvr>
    <a:masterClrMapping/>
  </p:clrMapOvr>
  <p:transition advTm="301562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602</TotalTime>
  <Words>2654</Words>
  <Application>Microsoft Office PowerPoint</Application>
  <PresentationFormat>On-screen Show (4:3)</PresentationFormat>
  <Paragraphs>284</Paragraphs>
  <Slides>60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4" baseType="lpstr">
      <vt:lpstr>Arial</vt:lpstr>
      <vt:lpstr>Garamond</vt:lpstr>
      <vt:lpstr>Wingdings</vt:lpstr>
      <vt:lpstr>Stream</vt:lpstr>
      <vt:lpstr>ФАКУЛТЕТ МЕДИЦИНСКИХ НАУКА КРАГУЈЕВАЦ ИАСФ Б10 Катедра за општу и клиничку биохемију </vt:lpstr>
      <vt:lpstr>Функције нуклеотида у организму</vt:lpstr>
      <vt:lpstr>Варење и ресорпција нуклеотида и нуклеинских киселина</vt:lpstr>
      <vt:lpstr>PowerPoint Presentation</vt:lpstr>
      <vt:lpstr>PowerPoint Presentation</vt:lpstr>
      <vt:lpstr>Разлагање нуклеинских киселина до пуринских и пиримидинских база </vt:lpstr>
      <vt:lpstr>PowerPoint Presentation</vt:lpstr>
      <vt:lpstr>Разлагање нуклеинских киселина до пуринских и пиримидинских база </vt:lpstr>
      <vt:lpstr>Метаболички пут AMP-a и GMP-a</vt:lpstr>
      <vt:lpstr>AMP има два алтернативна метаболичка пута разградње</vt:lpstr>
      <vt:lpstr>AMP има два алтернативна метаболичка пута разградње</vt:lpstr>
      <vt:lpstr>Метаболички пут разградње GMP-а</vt:lpstr>
      <vt:lpstr>PowerPoint Presentation</vt:lpstr>
      <vt:lpstr>МЕТАБОЛИЗАМ ПУРИНСКИХ НУКЛЕОТИДА и НУКЛЕИНСКЕ КИСЕЛИНЕ  </vt:lpstr>
      <vt:lpstr>ТРЕБА ДА СЕ ЗНА – key points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МЕТАБОЛИЧКИ ПУТЕВИ НУКЛЕОТИДА </vt:lpstr>
      <vt:lpstr>ХИДРОЛИЗА НУКЛЕИНСКИХ КИСЕЛИНА и НУКЛЕОТИДА </vt:lpstr>
      <vt:lpstr>PowerPoint Presentation</vt:lpstr>
      <vt:lpstr>ДЕ НОВО СИНТЕЗА ПУРИНСКИХ НУКЛЕОТИДА </vt:lpstr>
      <vt:lpstr>PowerPoint Presentation</vt:lpstr>
      <vt:lpstr>Преглед реакција DE NOVO СИНТЕЗЕ ПУРИНСКИХ НУКЛЕОТИДА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Синтеза AMP и GMP из IMP </vt:lpstr>
      <vt:lpstr>PowerPoint Presentation</vt:lpstr>
      <vt:lpstr>PowerPoint Presentation</vt:lpstr>
      <vt:lpstr>Регулација де ново синтезе пуринских нуклеотида </vt:lpstr>
      <vt:lpstr>Реутилизација (рециклизација) пуринских база</vt:lpstr>
      <vt:lpstr>PowerPoint Presentation</vt:lpstr>
      <vt:lpstr>Синтеза дезоксирибонуклеотида </vt:lpstr>
      <vt:lpstr>PowerPoint Presentation</vt:lpstr>
      <vt:lpstr>PowerPoint Presentation</vt:lpstr>
      <vt:lpstr>Нуклеинске киселине </vt:lpstr>
      <vt:lpstr>PowerPoint Presentation</vt:lpstr>
      <vt:lpstr>МЕТАБОЛИЗАМ ПИРИМИДИНСКИХ НУКЛЕОТИДА</vt:lpstr>
      <vt:lpstr>PowerPoint Presentation</vt:lpstr>
      <vt:lpstr>PowerPoint Presentation</vt:lpstr>
      <vt:lpstr>PowerPoint Presentation</vt:lpstr>
      <vt:lpstr>PowerPoint Presentation</vt:lpstr>
      <vt:lpstr>МЕТАБОЛИЧКИ ПУТЕВИ НУКЛЕОТИДА </vt:lpstr>
      <vt:lpstr>ХИДРОЛИЗА НУКЛЕИНСКИХ КИСЕЛИНА и НУКЛЕОТИДА </vt:lpstr>
      <vt:lpstr>ДЕ НОВО синтеза пиримидинских нуклеотида </vt:lpstr>
      <vt:lpstr>PowerPoint Presentation</vt:lpstr>
      <vt:lpstr>PowerPoint Presentation</vt:lpstr>
      <vt:lpstr>PowerPoint Presentation</vt:lpstr>
      <vt:lpstr>PowerPoint Presentation</vt:lpstr>
      <vt:lpstr>Реутилизација пиримидинских база </vt:lpstr>
      <vt:lpstr>PowerPoint Presentation</vt:lpstr>
      <vt:lpstr>Разградња пиримидинских нуклеотида </vt:lpstr>
      <vt:lpstr>ХВАЛА НА ПАЖЊИ!</vt:lpstr>
    </vt:vector>
  </TitlesOfParts>
  <Company>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МЕДИЦИНСКИ ФАКУЛТЕТ КРАГУЈЕВАЦ Интегрисане академске студије медицине Катедра за општу и клиничку биохемију</dc:title>
  <dc:creator>XP</dc:creator>
  <cp:lastModifiedBy>Korisnik</cp:lastModifiedBy>
  <cp:revision>59</cp:revision>
  <dcterms:created xsi:type="dcterms:W3CDTF">2011-09-05T07:59:45Z</dcterms:created>
  <dcterms:modified xsi:type="dcterms:W3CDTF">2022-08-24T09:39:53Z</dcterms:modified>
</cp:coreProperties>
</file>